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1" r:id="rId4"/>
    <p:sldId id="310" r:id="rId5"/>
    <p:sldId id="303" r:id="rId6"/>
    <p:sldId id="259" r:id="rId7"/>
    <p:sldId id="313" r:id="rId8"/>
    <p:sldId id="282" r:id="rId9"/>
    <p:sldId id="309" r:id="rId10"/>
    <p:sldId id="314" r:id="rId11"/>
    <p:sldId id="292" r:id="rId12"/>
    <p:sldId id="288" r:id="rId13"/>
    <p:sldId id="289" r:id="rId14"/>
    <p:sldId id="264" r:id="rId15"/>
    <p:sldId id="265" r:id="rId16"/>
    <p:sldId id="290" r:id="rId17"/>
    <p:sldId id="317" r:id="rId18"/>
    <p:sldId id="316" r:id="rId19"/>
    <p:sldId id="295" r:id="rId20"/>
    <p:sldId id="318" r:id="rId21"/>
    <p:sldId id="296" r:id="rId22"/>
    <p:sldId id="299" r:id="rId23"/>
    <p:sldId id="322" r:id="rId24"/>
    <p:sldId id="319" r:id="rId25"/>
    <p:sldId id="307" r:id="rId26"/>
    <p:sldId id="297" r:id="rId27"/>
    <p:sldId id="258" r:id="rId28"/>
    <p:sldId id="320" r:id="rId29"/>
    <p:sldId id="293" r:id="rId30"/>
    <p:sldId id="273" r:id="rId31"/>
    <p:sldId id="298" r:id="rId32"/>
    <p:sldId id="321" r:id="rId33"/>
    <p:sldId id="294" r:id="rId34"/>
    <p:sldId id="315" r:id="rId35"/>
    <p:sldId id="283" r:id="rId36"/>
    <p:sldId id="277" r:id="rId37"/>
  </p:sldIdLst>
  <p:sldSz cx="18288000" cy="10287000"/>
  <p:notesSz cx="10287000" cy="18288000"/>
  <p:embeddedFontLst>
    <p:embeddedFont>
      <p:font typeface="210 연필스케치 R" panose="02020603020101020101" pitchFamily="18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netmarble Bold" panose="02020803020101020101" pitchFamily="18" charset="-127"/>
      <p:bold r:id="rId44"/>
    </p:embeddedFont>
    <p:embeddedFont>
      <p:font typeface="netmarble Light" panose="02020403020101020101" pitchFamily="18" charset="-127"/>
      <p:regular r:id="rId45"/>
    </p:embeddedFont>
    <p:embeddedFont>
      <p:font typeface="Sandoll 국대떡볶이 02 Bold" panose="020B0600000101010101" pitchFamily="34" charset="-127"/>
      <p:bold r:id="rId46"/>
    </p:embeddedFont>
    <p:embeddedFont>
      <p:font typeface="나눔바른고딕" panose="020B0603020101020101" pitchFamily="50" charset="-127"/>
      <p:regular r:id="rId47"/>
    </p:embeddedFont>
    <p:embeddedFont>
      <p:font typeface="나눔스퀘어 ExtraBold" panose="020B0600000101010101" pitchFamily="50" charset="-127"/>
      <p:bold r:id="rId48"/>
    </p:embeddedFont>
    <p:embeddedFont>
      <p:font typeface="나눔스퀘어_ac" panose="020B0600000101010101" pitchFamily="50" charset="-127"/>
      <p:regular r:id="rId49"/>
    </p:embeddedFont>
    <p:embeddedFont>
      <p:font typeface="나눔스퀘어_ac Bold" panose="020B0600000101010101" pitchFamily="50" charset="-127"/>
      <p:bold r:id="rId50"/>
    </p:embeddedFont>
    <p:embeddedFont>
      <p:font typeface="나눔스퀘어_ac ExtraBold" panose="020B0600000101010101" pitchFamily="50" charset="-127"/>
      <p:bold r:id="rId51"/>
    </p:embeddedFont>
    <p:embeddedFont>
      <p:font typeface="배달의민족 주아" panose="02020603020101020101" pitchFamily="18" charset="-127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8FF"/>
    <a:srgbClr val="4284FF"/>
    <a:srgbClr val="D4E3FF"/>
    <a:srgbClr val="4F81BD"/>
    <a:srgbClr val="173557"/>
    <a:srgbClr val="6B8DB2"/>
    <a:srgbClr val="C4DFFF"/>
    <a:srgbClr val="C6D6AC"/>
    <a:srgbClr val="ECF3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 autoAdjust="0"/>
    <p:restoredTop sz="94961" autoAdjust="0"/>
  </p:normalViewPr>
  <p:slideViewPr>
    <p:cSldViewPr>
      <p:cViewPr varScale="1">
        <p:scale>
          <a:sx n="56" d="100"/>
          <a:sy n="56" d="100"/>
        </p:scale>
        <p:origin x="96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18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en-US" altLang="ko-KR" sz="24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CO2</a:t>
            </a:r>
            <a:r>
              <a:rPr lang="en-US" altLang="ko-KR" sz="2400" baseline="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baseline="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흡수량</a:t>
            </a:r>
            <a:r>
              <a:rPr lang="ko-KR" altLang="en-US" sz="2400" baseline="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비교</a:t>
            </a:r>
            <a:endParaRPr lang="ko-KR" altLang="en-US" sz="2400" dirty="0">
              <a:solidFill>
                <a:srgbClr val="17355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c:rich>
      </c:tx>
      <c:layout>
        <c:manualLayout>
          <c:xMode val="edge"/>
          <c:yMode val="edge"/>
          <c:x val="0.36443963604083446"/>
          <c:y val="1.19924457034938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바다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2020년</c:v>
                </c:pt>
                <c:pt idx="1">
                  <c:v>2011-2020년 평균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110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91-422F-83F0-B4CB522FFD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육지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2020년</c:v>
                </c:pt>
                <c:pt idx="1">
                  <c:v>2011-2020년 평균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104</c:v>
                </c:pt>
                <c:pt idx="1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91-422F-83F0-B4CB522FFD4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707617336"/>
        <c:axId val="707618296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2400" b="0" i="0" u="none" strike="noStrike" kern="1200" baseline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2020년</c:v>
                      </c:pt>
                      <c:pt idx="1">
                        <c:v>2011-2020년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5F91-422F-83F0-B4CB522FFD42}"/>
                  </c:ext>
                </c:extLst>
              </c15:ser>
            </c15:filteredBarSeries>
          </c:ext>
        </c:extLst>
      </c:barChart>
      <c:catAx>
        <c:axId val="707617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07618296"/>
        <c:crosses val="autoZero"/>
        <c:auto val="1"/>
        <c:lblAlgn val="ctr"/>
        <c:lblOffset val="100"/>
        <c:noMultiLvlLbl val="0"/>
      </c:catAx>
      <c:valAx>
        <c:axId val="70761829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70761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rot="0" vert="eaVert" anchor="ctr" anchorCtr="1"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32-4CBB-8D8E-72E993377984}"/>
              </c:ext>
            </c:extLst>
          </c:dPt>
          <c:dPt>
            <c:idx val="1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32-4CBB-8D8E-72E993377984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32-4CBB-8D8E-72E993377984}"/>
              </c:ext>
            </c:extLst>
          </c:dPt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9.1999999999999993</c:v>
                </c:pt>
                <c:pt idx="2">
                  <c:v>90.8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B32-4CBB-8D8E-72E9933779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9A-427D-9B9C-A270E64922DC}"/>
              </c:ext>
            </c:extLst>
          </c:dPt>
          <c:dPt>
            <c:idx val="1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9A-427D-9B9C-A270E64922DC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69A-427D-9B9C-A270E64922DC}"/>
              </c:ext>
            </c:extLst>
          </c:dPt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48.3</c:v>
                </c:pt>
                <c:pt idx="2">
                  <c:v>51.7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69A-427D-9B9C-A270E64922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8C4-4088-93A0-51DAADEA0634}"/>
              </c:ext>
            </c:extLst>
          </c:dPt>
          <c:dPt>
            <c:idx val="1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8C4-4088-93A0-51DAADEA0634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8C4-4088-93A0-51DAADEA0634}"/>
              </c:ext>
            </c:extLst>
          </c:dPt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12.6</c:v>
                </c:pt>
                <c:pt idx="2">
                  <c:v>87.4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8C4-4088-93A0-51DAADEA0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61565470210232"/>
          <c:y val="6.0416694417116855E-2"/>
          <c:w val="0.68430490041043246"/>
          <c:h val="0.8670832722823429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6A2-4338-9345-2B35B43D8540}"/>
              </c:ext>
            </c:extLst>
          </c:dPt>
          <c:dPt>
            <c:idx val="1"/>
            <c:bubble3D val="0"/>
            <c:spPr>
              <a:solidFill>
                <a:srgbClr val="C6D6A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A2-4338-9345-2B35B43D8540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6A2-4338-9345-2B35B43D8540}"/>
              </c:ext>
            </c:extLst>
          </c:dPt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34.950000000000003</c:v>
                </c:pt>
                <c:pt idx="1">
                  <c:v>65.05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6A2-4338-9345-2B35B43D85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A7-4E8E-B52A-FAED9C841A37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A7-4E8E-B52A-FAED9C841A37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7A7-4E8E-B52A-FAED9C841A37}"/>
              </c:ext>
            </c:extLst>
          </c:dPt>
          <c:cat>
            <c:strRef>
              <c:f>Sheet1!$A$2:$A$4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36.1</c:v>
                </c:pt>
                <c:pt idx="1">
                  <c:v>63.9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7A7-4E8E-B52A-FAED9C841A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질산성질소</c:v>
                </c:pt>
              </c:strCache>
            </c:strRef>
          </c:tx>
          <c:spPr>
            <a:solidFill>
              <a:schemeClr val="accent1">
                <a:tint val="39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64-46BA-A48B-3BD61E8A4E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부유물질농도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64-46BA-A48B-3BD61E8A4E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용존무기질소</c:v>
                </c:pt>
              </c:strCache>
            </c:strRef>
          </c:tx>
          <c:spPr>
            <a:solidFill>
              <a:schemeClr val="accent1">
                <a:tint val="5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64-46BA-A48B-3BD61E8A4E7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암모니아성질소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64-46BA-A48B-3BD61E8A4E7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용존산소</c:v>
                </c:pt>
              </c:strCache>
            </c:strRef>
          </c:tx>
          <c:spPr>
            <a:solidFill>
              <a:schemeClr val="accent1">
                <a:tint val="7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64-46BA-A48B-3BD61E8A4E7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아질산성질소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264-46BA-A48B-3BD61E8A4E7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총질소</c:v>
                </c:pt>
              </c:strCache>
            </c:strRef>
          </c:tx>
          <c:spPr>
            <a:solidFill>
              <a:schemeClr val="accent1">
                <a:tint val="9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64-46BA-A48B-3BD61E8A4E73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인산염인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264-46BA-A48B-3BD61E8A4E73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수온</c:v>
                </c:pt>
              </c:strCache>
            </c:strRef>
          </c:tx>
          <c:spPr>
            <a:solidFill>
              <a:schemeClr val="accent1">
                <a:shade val="91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264-46BA-A48B-3BD61E8A4E73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총인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264-46BA-A48B-3BD61E8A4E73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클로로필-a</c:v>
                </c:pt>
              </c:strCache>
            </c:strRef>
          </c:tx>
          <c:spPr>
            <a:solidFill>
              <a:schemeClr val="accent1">
                <a:shade val="7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Sheet1!$L$2</c:f>
              <c:numCache>
                <c:formatCode>General</c:formatCode>
                <c:ptCount val="1"/>
                <c:pt idx="0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264-46BA-A48B-3BD61E8A4E73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염분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Sheet1!$M$2</c:f>
              <c:numCache>
                <c:formatCode>General</c:formatCode>
                <c:ptCount val="1"/>
                <c:pt idx="0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264-46BA-A48B-3BD61E8A4E73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화학적산소요구량</c:v>
                </c:pt>
              </c:strCache>
            </c:strRef>
          </c:tx>
          <c:spPr>
            <a:solidFill>
              <a:schemeClr val="accent1">
                <a:shade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Sheet1!$N$2</c:f>
              <c:numCache>
                <c:formatCode>General</c:formatCode>
                <c:ptCount val="1"/>
                <c:pt idx="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264-46BA-A48B-3BD61E8A4E73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투명도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Sheet1!$O$2</c:f>
              <c:numCache>
                <c:formatCode>General</c:formatCode>
                <c:ptCount val="1"/>
                <c:pt idx="0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264-46BA-A48B-3BD61E8A4E73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해역</c:v>
                </c:pt>
              </c:strCache>
            </c:strRef>
          </c:tx>
          <c:spPr>
            <a:solidFill>
              <a:schemeClr val="accent1">
                <a:shade val="3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Sheet1!$P$2</c:f>
              <c:numCache>
                <c:formatCode>General</c:formatCode>
                <c:ptCount val="1"/>
                <c:pt idx="0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264-46BA-A48B-3BD61E8A4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91672592"/>
        <c:axId val="491680272"/>
      </c:barChart>
      <c:catAx>
        <c:axId val="491672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1680272"/>
        <c:crosses val="autoZero"/>
        <c:auto val="1"/>
        <c:lblAlgn val="ctr"/>
        <c:lblOffset val="100"/>
        <c:noMultiLvlLbl val="0"/>
      </c:catAx>
      <c:valAx>
        <c:axId val="491680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1672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.xml"/><Relationship Id="rId4" Type="http://schemas.openxmlformats.org/officeDocument/2006/relationships/image" Target="../media/image4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34.png"/><Relationship Id="rId7" Type="http://schemas.openxmlformats.org/officeDocument/2006/relationships/chart" Target="../charts/chart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5200" y="9563100"/>
            <a:ext cx="13705371" cy="45719"/>
            <a:chOff x="4429961" y="9534960"/>
            <a:chExt cx="12780610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9961" y="9534960"/>
              <a:ext cx="12780610" cy="5714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029" y="4177725"/>
            <a:ext cx="1371813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 err="1">
                <a:solidFill>
                  <a:srgbClr val="173557"/>
                </a:solidFill>
                <a:latin typeface="netmarble Bold" panose="02020803020101020101" pitchFamily="18" charset="-127"/>
                <a:ea typeface="netmarble Bold" panose="02020803020101020101" pitchFamily="18" charset="-127"/>
                <a:cs typeface="NanumSquareRoundOTF Bold" pitchFamily="34" charset="0"/>
              </a:rPr>
              <a:t>블루카본</a:t>
            </a:r>
            <a:r>
              <a:rPr lang="en-US" sz="3200" b="1" dirty="0">
                <a:solidFill>
                  <a:srgbClr val="173557"/>
                </a:solidFill>
                <a:latin typeface="netmarble Bold" panose="02020803020101020101" pitchFamily="18" charset="-127"/>
                <a:ea typeface="netmarble Bold" panose="02020803020101020101" pitchFamily="18" charset="-127"/>
                <a:cs typeface="NanumSquareRoundOTF Bold" pitchFamily="34" charset="0"/>
              </a:rPr>
              <a:t> 활성화 방안에 대하여</a:t>
            </a:r>
            <a:endParaRPr lang="en-US" sz="1600" dirty="0"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831DE8D4-1992-4D99-18A7-F917AFC17F29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4" name="Object 11">
              <a:extLst>
                <a:ext uri="{FF2B5EF4-FFF2-40B4-BE49-F238E27FC236}">
                  <a16:creationId xmlns:a16="http://schemas.microsoft.com/office/drawing/2014/main" id="{EC40FBB6-84CD-D950-A947-D350C7AA1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50BFE2C-7B70-E762-3D1D-BA1008C0A8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46" b="97800" l="809" r="99730">
                        <a14:foregroundMark x1="36388" y1="92665" x2="36388" y2="92665"/>
                        <a14:foregroundMark x1="30728" y1="94377" x2="45013" y2="93888"/>
                        <a14:foregroundMark x1="45013" y1="93888" x2="62534" y2="94621"/>
                        <a14:foregroundMark x1="62534" y1="89487" x2="81132" y2="90954"/>
                        <a14:foregroundMark x1="78976" y1="96577" x2="12938" y2="94866"/>
                        <a14:foregroundMark x1="12938" y1="94866" x2="11321" y2="93888"/>
                        <a14:foregroundMark x1="12399" y1="88753" x2="12668" y2="77506"/>
                        <a14:foregroundMark x1="15094" y1="35697" x2="21294" y2="35452"/>
                        <a14:foregroundMark x1="89218" y1="35941" x2="91105" y2="35941"/>
                        <a14:foregroundMark x1="88679" y1="76284" x2="88140" y2="79218"/>
                        <a14:foregroundMark x1="94070" y1="81907" x2="94070" y2="81907"/>
                        <a14:foregroundMark x1="94070" y1="84841" x2="94070" y2="84841"/>
                        <a14:foregroundMark x1="93261" y1="86064" x2="93261" y2="86064"/>
                        <a14:foregroundMark x1="92992" y1="85819" x2="92992" y2="85819"/>
                        <a14:foregroundMark x1="90296" y1="94377" x2="90296" y2="94377"/>
                        <a14:foregroundMark x1="87332" y1="97800" x2="87332" y2="97800"/>
                        <a14:foregroundMark x1="82480" y1="97311" x2="82480" y2="97311"/>
                        <a14:foregroundMark x1="40431" y1="93888" x2="40431" y2="93888"/>
                        <a14:foregroundMark x1="5660" y1="90465" x2="5660" y2="90465"/>
                        <a14:foregroundMark x1="18329" y1="43276" x2="18329" y2="43276"/>
                        <a14:foregroundMark x1="11860" y1="33252" x2="11860" y2="33252"/>
                        <a14:foregroundMark x1="18329" y1="23961" x2="18329" y2="23961"/>
                        <a14:foregroundMark x1="16981" y1="23716" x2="16981" y2="23716"/>
                        <a14:foregroundMark x1="9164" y1="23961" x2="9164" y2="23961"/>
                        <a14:foregroundMark x1="1078" y1="23472" x2="1078" y2="23472"/>
                        <a14:foregroundMark x1="97844" y1="23716" x2="97844" y2="23716"/>
                        <a14:foregroundMark x1="99506" y1="36232" x2="99730" y2="36919"/>
                        <a14:foregroundMark x1="98113" y1="23472" x2="99461" y2="23716"/>
                        <a14:foregroundMark x1="98652" y1="23472" x2="97574" y2="24205"/>
                        <a14:foregroundMark x1="72237" y1="47433" x2="70620" y2="49633"/>
                        <a14:foregroundMark x1="78976" y1="49144" x2="78706" y2="52323"/>
                        <a14:foregroundMark x1="10782" y1="44988" x2="27224" y2="45477"/>
                        <a14:foregroundMark x1="24528" y1="89487" x2="39353" y2="89242"/>
                        <a14:backgroundMark x1="22911" y1="12469" x2="46631" y2="4645"/>
                        <a14:backgroundMark x1="52022" y1="8313" x2="14825" y2="11491"/>
                        <a14:backgroundMark x1="539" y1="25672" x2="0" y2="29095"/>
                        <a14:backgroundMark x1="97035" y1="63325" x2="99730" y2="52323"/>
                        <a14:backgroundMark x1="98290" y1="25176" x2="98564" y2="25038"/>
                        <a14:backgroundMark x1="97242" y1="26481" x2="99730" y2="36186"/>
                        <a14:backgroundMark x1="79245" y1="10758" x2="85445" y2="7824"/>
                        <a14:backgroundMark x1="85714" y1="10513" x2="85445" y2="5868"/>
                        <a14:backgroundMark x1="86523" y1="10513" x2="85175" y2="5623"/>
                        <a14:backgroundMark x1="78706" y1="9535" x2="90027" y2="7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5223" y="3179016"/>
            <a:ext cx="5795877" cy="642980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76804" y="4762500"/>
            <a:ext cx="16924056" cy="40934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0" kern="0" spc="-200" dirty="0" err="1">
                <a:solidFill>
                  <a:srgbClr val="1735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갯녹음</a:t>
            </a:r>
            <a:r>
              <a:rPr lang="ko-KR" altLang="en-US" sz="13000" kern="0" spc="-200" dirty="0">
                <a:solidFill>
                  <a:srgbClr val="1735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위험 예측을 통한 </a:t>
            </a:r>
            <a:r>
              <a:rPr lang="ko-KR" altLang="en-US" sz="13000" kern="0" spc="-200" dirty="0" err="1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바다숲</a:t>
            </a:r>
            <a:r>
              <a:rPr lang="ko-KR" altLang="en-US" sz="13000" kern="0" spc="-2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 </a:t>
            </a:r>
            <a:r>
              <a:rPr lang="ko-KR" altLang="en-US" sz="13000" kern="0" spc="-200" dirty="0">
                <a:solidFill>
                  <a:srgbClr val="17355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조성 우선 지역 선별</a:t>
            </a:r>
            <a:endParaRPr lang="en-US" sz="13000" dirty="0">
              <a:solidFill>
                <a:srgbClr val="17355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A546F9-2527-BA46-7978-EA00929AA0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0" y="0"/>
            <a:ext cx="1665372" cy="832686"/>
          </a:xfrm>
          <a:prstGeom prst="rect">
            <a:avLst/>
          </a:prstGeom>
        </p:spPr>
      </p:pic>
      <p:sp>
        <p:nvSpPr>
          <p:cNvPr id="10" name="Object 12">
            <a:extLst>
              <a:ext uri="{FF2B5EF4-FFF2-40B4-BE49-F238E27FC236}">
                <a16:creationId xmlns:a16="http://schemas.microsoft.com/office/drawing/2014/main" id="{EB2019B5-5E24-89F1-3523-7517A6FC7379}"/>
              </a:ext>
            </a:extLst>
          </p:cNvPr>
          <p:cNvSpPr txBox="1"/>
          <p:nvPr/>
        </p:nvSpPr>
        <p:spPr>
          <a:xfrm>
            <a:off x="1683147" y="1163384"/>
            <a:ext cx="343598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100" dirty="0" err="1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숲퍼히어로</a:t>
            </a:r>
            <a:r>
              <a:rPr lang="ko-KR" altLang="en-US" sz="31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🐱‍🏍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2543F037-178B-7FCF-1044-2580E9FF35E6}"/>
              </a:ext>
            </a:extLst>
          </p:cNvPr>
          <p:cNvGrpSpPr/>
          <p:nvPr/>
        </p:nvGrpSpPr>
        <p:grpSpPr>
          <a:xfrm>
            <a:off x="1076804" y="1208677"/>
            <a:ext cx="478802" cy="478802"/>
            <a:chOff x="1076804" y="1208677"/>
            <a:chExt cx="478802" cy="478802"/>
          </a:xfrm>
        </p:grpSpPr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E527D0B0-C36E-C10F-B499-8DF4EE684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804" y="1208677"/>
              <a:ext cx="478802" cy="478802"/>
            </a:xfrm>
            <a:prstGeom prst="rect">
              <a:avLst/>
            </a:prstGeom>
          </p:spPr>
        </p:pic>
      </p:grpSp>
      <p:sp>
        <p:nvSpPr>
          <p:cNvPr id="14" name="Object 16">
            <a:extLst>
              <a:ext uri="{FF2B5EF4-FFF2-40B4-BE49-F238E27FC236}">
                <a16:creationId xmlns:a16="http://schemas.microsoft.com/office/drawing/2014/main" id="{24B44E7B-4D37-5CDC-F652-B83C6D089A33}"/>
              </a:ext>
            </a:extLst>
          </p:cNvPr>
          <p:cNvSpPr txBox="1"/>
          <p:nvPr/>
        </p:nvSpPr>
        <p:spPr>
          <a:xfrm>
            <a:off x="1027818" y="1210425"/>
            <a:ext cx="57677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Object 4">
            <a:extLst>
              <a:ext uri="{FF2B5EF4-FFF2-40B4-BE49-F238E27FC236}">
                <a16:creationId xmlns:a16="http://schemas.microsoft.com/office/drawing/2014/main" id="{B75DC89B-55EE-5DC1-6A42-6BEFF59E9811}"/>
              </a:ext>
            </a:extLst>
          </p:cNvPr>
          <p:cNvSpPr txBox="1"/>
          <p:nvPr/>
        </p:nvSpPr>
        <p:spPr>
          <a:xfrm>
            <a:off x="1035124" y="1055985"/>
            <a:ext cx="422267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01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주제 선정 배경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79" name="Object 6">
            <a:extLst>
              <a:ext uri="{FF2B5EF4-FFF2-40B4-BE49-F238E27FC236}">
                <a16:creationId xmlns:a16="http://schemas.microsoft.com/office/drawing/2014/main" id="{90D4BA59-6187-5A04-2817-BAF7D435A7E4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12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80" name="그룹 1003">
            <a:extLst>
              <a:ext uri="{FF2B5EF4-FFF2-40B4-BE49-F238E27FC236}">
                <a16:creationId xmlns:a16="http://schemas.microsoft.com/office/drawing/2014/main" id="{4C0DB464-B358-47AF-8C43-811E13114EA0}"/>
              </a:ext>
            </a:extLst>
          </p:cNvPr>
          <p:cNvGrpSpPr/>
          <p:nvPr/>
        </p:nvGrpSpPr>
        <p:grpSpPr>
          <a:xfrm>
            <a:off x="3462282" y="9531391"/>
            <a:ext cx="13333333" cy="57143"/>
            <a:chOff x="3426803" y="9534960"/>
            <a:chExt cx="13333333" cy="57143"/>
          </a:xfrm>
        </p:grpSpPr>
        <p:pic>
          <p:nvPicPr>
            <p:cNvPr id="1081" name="Object 15">
              <a:extLst>
                <a:ext uri="{FF2B5EF4-FFF2-40B4-BE49-F238E27FC236}">
                  <a16:creationId xmlns:a16="http://schemas.microsoft.com/office/drawing/2014/main" id="{C39EC7CC-1EAD-05AD-3EFA-6D200E43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082" name="Object 5">
            <a:extLst>
              <a:ext uri="{FF2B5EF4-FFF2-40B4-BE49-F238E27FC236}">
                <a16:creationId xmlns:a16="http://schemas.microsoft.com/office/drawing/2014/main" id="{FFF402A5-44B7-2F85-0EF8-312DF42C613C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3" name="Object 7">
            <a:extLst>
              <a:ext uri="{FF2B5EF4-FFF2-40B4-BE49-F238E27FC236}">
                <a16:creationId xmlns:a16="http://schemas.microsoft.com/office/drawing/2014/main" id="{1F1557F3-FC60-F9BF-E2C8-26D756891A08}"/>
              </a:ext>
            </a:extLst>
          </p:cNvPr>
          <p:cNvSpPr txBox="1"/>
          <p:nvPr/>
        </p:nvSpPr>
        <p:spPr>
          <a:xfrm>
            <a:off x="1005552" y="2296630"/>
            <a:ext cx="722404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분석 방향 및 목표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500E4A-ADE8-270F-D0FE-68D668D614BD}"/>
              </a:ext>
            </a:extLst>
          </p:cNvPr>
          <p:cNvGrpSpPr/>
          <p:nvPr/>
        </p:nvGrpSpPr>
        <p:grpSpPr>
          <a:xfrm>
            <a:off x="1055030" y="4517043"/>
            <a:ext cx="5193370" cy="1657302"/>
            <a:chOff x="1981200" y="4991100"/>
            <a:chExt cx="5959366" cy="1657302"/>
          </a:xfrm>
          <a:solidFill>
            <a:srgbClr val="D4E3FF"/>
          </a:solidFill>
        </p:grpSpPr>
        <p:sp>
          <p:nvSpPr>
            <p:cNvPr id="1029" name="사각형: 둥근 모서리 1028">
              <a:extLst>
                <a:ext uri="{FF2B5EF4-FFF2-40B4-BE49-F238E27FC236}">
                  <a16:creationId xmlns:a16="http://schemas.microsoft.com/office/drawing/2014/main" id="{D8A4E25F-0A0E-A6ED-CF0D-0A1EB3321B92}"/>
                </a:ext>
              </a:extLst>
            </p:cNvPr>
            <p:cNvSpPr/>
            <p:nvPr/>
          </p:nvSpPr>
          <p:spPr>
            <a:xfrm>
              <a:off x="1981200" y="4991100"/>
              <a:ext cx="5959366" cy="1657302"/>
            </a:xfrm>
            <a:custGeom>
              <a:avLst/>
              <a:gdLst>
                <a:gd name="connsiteX0" fmla="*/ 0 w 5959366"/>
                <a:gd name="connsiteY0" fmla="*/ 317158 h 1657302"/>
                <a:gd name="connsiteX1" fmla="*/ 317158 w 5959366"/>
                <a:gd name="connsiteY1" fmla="*/ 0 h 1657302"/>
                <a:gd name="connsiteX2" fmla="*/ 876288 w 5959366"/>
                <a:gd name="connsiteY2" fmla="*/ 0 h 1657302"/>
                <a:gd name="connsiteX3" fmla="*/ 1648421 w 5959366"/>
                <a:gd name="connsiteY3" fmla="*/ 0 h 1657302"/>
                <a:gd name="connsiteX4" fmla="*/ 2420553 w 5959366"/>
                <a:gd name="connsiteY4" fmla="*/ 0 h 1657302"/>
                <a:gd name="connsiteX5" fmla="*/ 3086184 w 5959366"/>
                <a:gd name="connsiteY5" fmla="*/ 0 h 1657302"/>
                <a:gd name="connsiteX6" fmla="*/ 3805066 w 5959366"/>
                <a:gd name="connsiteY6" fmla="*/ 0 h 1657302"/>
                <a:gd name="connsiteX7" fmla="*/ 4577198 w 5959366"/>
                <a:gd name="connsiteY7" fmla="*/ 0 h 1657302"/>
                <a:gd name="connsiteX8" fmla="*/ 5642208 w 5959366"/>
                <a:gd name="connsiteY8" fmla="*/ 0 h 1657302"/>
                <a:gd name="connsiteX9" fmla="*/ 5959366 w 5959366"/>
                <a:gd name="connsiteY9" fmla="*/ 317158 h 1657302"/>
                <a:gd name="connsiteX10" fmla="*/ 5959366 w 5959366"/>
                <a:gd name="connsiteY10" fmla="*/ 818421 h 1657302"/>
                <a:gd name="connsiteX11" fmla="*/ 5959366 w 5959366"/>
                <a:gd name="connsiteY11" fmla="*/ 1340144 h 1657302"/>
                <a:gd name="connsiteX12" fmla="*/ 5642208 w 5959366"/>
                <a:gd name="connsiteY12" fmla="*/ 1657302 h 1657302"/>
                <a:gd name="connsiteX13" fmla="*/ 4923326 w 5959366"/>
                <a:gd name="connsiteY13" fmla="*/ 1657302 h 1657302"/>
                <a:gd name="connsiteX14" fmla="*/ 4417447 w 5959366"/>
                <a:gd name="connsiteY14" fmla="*/ 1657302 h 1657302"/>
                <a:gd name="connsiteX15" fmla="*/ 3805066 w 5959366"/>
                <a:gd name="connsiteY15" fmla="*/ 1657302 h 1657302"/>
                <a:gd name="connsiteX16" fmla="*/ 3086184 w 5959366"/>
                <a:gd name="connsiteY16" fmla="*/ 1657302 h 1657302"/>
                <a:gd name="connsiteX17" fmla="*/ 2314052 w 5959366"/>
                <a:gd name="connsiteY17" fmla="*/ 1657302 h 1657302"/>
                <a:gd name="connsiteX18" fmla="*/ 1648421 w 5959366"/>
                <a:gd name="connsiteY18" fmla="*/ 1657302 h 1657302"/>
                <a:gd name="connsiteX19" fmla="*/ 1142541 w 5959366"/>
                <a:gd name="connsiteY19" fmla="*/ 1657302 h 1657302"/>
                <a:gd name="connsiteX20" fmla="*/ 317158 w 5959366"/>
                <a:gd name="connsiteY20" fmla="*/ 1657302 h 1657302"/>
                <a:gd name="connsiteX21" fmla="*/ 0 w 5959366"/>
                <a:gd name="connsiteY21" fmla="*/ 1340144 h 1657302"/>
                <a:gd name="connsiteX22" fmla="*/ 0 w 5959366"/>
                <a:gd name="connsiteY22" fmla="*/ 818421 h 1657302"/>
                <a:gd name="connsiteX23" fmla="*/ 0 w 5959366"/>
                <a:gd name="connsiteY23" fmla="*/ 317158 h 165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59366" h="1657302" fill="none" extrusionOk="0">
                  <a:moveTo>
                    <a:pt x="0" y="317158"/>
                  </a:moveTo>
                  <a:cubicBezTo>
                    <a:pt x="-35978" y="126567"/>
                    <a:pt x="130071" y="-15700"/>
                    <a:pt x="317158" y="0"/>
                  </a:cubicBezTo>
                  <a:cubicBezTo>
                    <a:pt x="591986" y="-15341"/>
                    <a:pt x="642227" y="13081"/>
                    <a:pt x="876288" y="0"/>
                  </a:cubicBezTo>
                  <a:cubicBezTo>
                    <a:pt x="1110349" y="-13081"/>
                    <a:pt x="1462812" y="24624"/>
                    <a:pt x="1648421" y="0"/>
                  </a:cubicBezTo>
                  <a:cubicBezTo>
                    <a:pt x="1834030" y="-24624"/>
                    <a:pt x="2055340" y="-12785"/>
                    <a:pt x="2420553" y="0"/>
                  </a:cubicBezTo>
                  <a:cubicBezTo>
                    <a:pt x="2785766" y="12785"/>
                    <a:pt x="2852695" y="-18446"/>
                    <a:pt x="3086184" y="0"/>
                  </a:cubicBezTo>
                  <a:cubicBezTo>
                    <a:pt x="3319673" y="18446"/>
                    <a:pt x="3621312" y="-22621"/>
                    <a:pt x="3805066" y="0"/>
                  </a:cubicBezTo>
                  <a:cubicBezTo>
                    <a:pt x="3988820" y="22621"/>
                    <a:pt x="4375321" y="15169"/>
                    <a:pt x="4577198" y="0"/>
                  </a:cubicBezTo>
                  <a:cubicBezTo>
                    <a:pt x="4779075" y="-15169"/>
                    <a:pt x="5113875" y="51357"/>
                    <a:pt x="5642208" y="0"/>
                  </a:cubicBezTo>
                  <a:cubicBezTo>
                    <a:pt x="5841188" y="-32869"/>
                    <a:pt x="5965707" y="134567"/>
                    <a:pt x="5959366" y="317158"/>
                  </a:cubicBezTo>
                  <a:cubicBezTo>
                    <a:pt x="5963219" y="418334"/>
                    <a:pt x="5936554" y="704813"/>
                    <a:pt x="5959366" y="818421"/>
                  </a:cubicBezTo>
                  <a:cubicBezTo>
                    <a:pt x="5982178" y="932029"/>
                    <a:pt x="5967179" y="1090559"/>
                    <a:pt x="5959366" y="1340144"/>
                  </a:cubicBezTo>
                  <a:cubicBezTo>
                    <a:pt x="5958046" y="1511306"/>
                    <a:pt x="5781087" y="1634339"/>
                    <a:pt x="5642208" y="1657302"/>
                  </a:cubicBezTo>
                  <a:cubicBezTo>
                    <a:pt x="5430185" y="1685942"/>
                    <a:pt x="5184067" y="1693007"/>
                    <a:pt x="4923326" y="1657302"/>
                  </a:cubicBezTo>
                  <a:cubicBezTo>
                    <a:pt x="4662585" y="1621597"/>
                    <a:pt x="4591590" y="1674851"/>
                    <a:pt x="4417447" y="1657302"/>
                  </a:cubicBezTo>
                  <a:cubicBezTo>
                    <a:pt x="4243304" y="1639753"/>
                    <a:pt x="4014559" y="1638479"/>
                    <a:pt x="3805066" y="1657302"/>
                  </a:cubicBezTo>
                  <a:cubicBezTo>
                    <a:pt x="3595573" y="1676125"/>
                    <a:pt x="3257590" y="1688378"/>
                    <a:pt x="3086184" y="1657302"/>
                  </a:cubicBezTo>
                  <a:cubicBezTo>
                    <a:pt x="2914778" y="1626226"/>
                    <a:pt x="2497089" y="1647826"/>
                    <a:pt x="2314052" y="1657302"/>
                  </a:cubicBezTo>
                  <a:cubicBezTo>
                    <a:pt x="2131015" y="1666778"/>
                    <a:pt x="1909392" y="1685526"/>
                    <a:pt x="1648421" y="1657302"/>
                  </a:cubicBezTo>
                  <a:cubicBezTo>
                    <a:pt x="1387450" y="1629078"/>
                    <a:pt x="1259776" y="1658044"/>
                    <a:pt x="1142541" y="1657302"/>
                  </a:cubicBezTo>
                  <a:cubicBezTo>
                    <a:pt x="1025306" y="1656560"/>
                    <a:pt x="538148" y="1654911"/>
                    <a:pt x="317158" y="1657302"/>
                  </a:cubicBezTo>
                  <a:cubicBezTo>
                    <a:pt x="163399" y="1676140"/>
                    <a:pt x="38856" y="1507267"/>
                    <a:pt x="0" y="1340144"/>
                  </a:cubicBezTo>
                  <a:cubicBezTo>
                    <a:pt x="-22234" y="1200464"/>
                    <a:pt x="-21824" y="1028562"/>
                    <a:pt x="0" y="818421"/>
                  </a:cubicBezTo>
                  <a:cubicBezTo>
                    <a:pt x="21824" y="608280"/>
                    <a:pt x="-1388" y="556969"/>
                    <a:pt x="0" y="317158"/>
                  </a:cubicBezTo>
                  <a:close/>
                </a:path>
                <a:path w="5959366" h="1657302" stroke="0" extrusionOk="0">
                  <a:moveTo>
                    <a:pt x="0" y="317158"/>
                  </a:moveTo>
                  <a:cubicBezTo>
                    <a:pt x="-2583" y="166496"/>
                    <a:pt x="123081" y="15882"/>
                    <a:pt x="317158" y="0"/>
                  </a:cubicBezTo>
                  <a:cubicBezTo>
                    <a:pt x="516533" y="7994"/>
                    <a:pt x="669490" y="18270"/>
                    <a:pt x="876288" y="0"/>
                  </a:cubicBezTo>
                  <a:cubicBezTo>
                    <a:pt x="1083086" y="-18270"/>
                    <a:pt x="1338833" y="9310"/>
                    <a:pt x="1488669" y="0"/>
                  </a:cubicBezTo>
                  <a:cubicBezTo>
                    <a:pt x="1638505" y="-9310"/>
                    <a:pt x="2077563" y="-13059"/>
                    <a:pt x="2260801" y="0"/>
                  </a:cubicBezTo>
                  <a:cubicBezTo>
                    <a:pt x="2444039" y="13059"/>
                    <a:pt x="2765456" y="-28421"/>
                    <a:pt x="2926433" y="0"/>
                  </a:cubicBezTo>
                  <a:cubicBezTo>
                    <a:pt x="3087410" y="28421"/>
                    <a:pt x="3298374" y="-33235"/>
                    <a:pt x="3592064" y="0"/>
                  </a:cubicBezTo>
                  <a:cubicBezTo>
                    <a:pt x="3885754" y="33235"/>
                    <a:pt x="4065135" y="-28657"/>
                    <a:pt x="4204445" y="0"/>
                  </a:cubicBezTo>
                  <a:cubicBezTo>
                    <a:pt x="4343755" y="28657"/>
                    <a:pt x="4659443" y="16257"/>
                    <a:pt x="4816825" y="0"/>
                  </a:cubicBezTo>
                  <a:cubicBezTo>
                    <a:pt x="4974207" y="-16257"/>
                    <a:pt x="5383475" y="1842"/>
                    <a:pt x="5642208" y="0"/>
                  </a:cubicBezTo>
                  <a:cubicBezTo>
                    <a:pt x="5836121" y="10376"/>
                    <a:pt x="5963162" y="146011"/>
                    <a:pt x="5959366" y="317158"/>
                  </a:cubicBezTo>
                  <a:cubicBezTo>
                    <a:pt x="5984674" y="444742"/>
                    <a:pt x="5977803" y="589139"/>
                    <a:pt x="5959366" y="828651"/>
                  </a:cubicBezTo>
                  <a:cubicBezTo>
                    <a:pt x="5940929" y="1068163"/>
                    <a:pt x="5971591" y="1195701"/>
                    <a:pt x="5959366" y="1340144"/>
                  </a:cubicBezTo>
                  <a:cubicBezTo>
                    <a:pt x="5982826" y="1529498"/>
                    <a:pt x="5787647" y="1658425"/>
                    <a:pt x="5642208" y="1657302"/>
                  </a:cubicBezTo>
                  <a:cubicBezTo>
                    <a:pt x="5466572" y="1655912"/>
                    <a:pt x="5257137" y="1629652"/>
                    <a:pt x="5083078" y="1657302"/>
                  </a:cubicBezTo>
                  <a:cubicBezTo>
                    <a:pt x="4909019" y="1684953"/>
                    <a:pt x="4577937" y="1678324"/>
                    <a:pt x="4364196" y="1657302"/>
                  </a:cubicBezTo>
                  <a:cubicBezTo>
                    <a:pt x="4150455" y="1636280"/>
                    <a:pt x="3983712" y="1662201"/>
                    <a:pt x="3805066" y="1657302"/>
                  </a:cubicBezTo>
                  <a:cubicBezTo>
                    <a:pt x="3626420" y="1652404"/>
                    <a:pt x="3380862" y="1683918"/>
                    <a:pt x="3086184" y="1657302"/>
                  </a:cubicBezTo>
                  <a:cubicBezTo>
                    <a:pt x="2791506" y="1630686"/>
                    <a:pt x="2643074" y="1633609"/>
                    <a:pt x="2314052" y="1657302"/>
                  </a:cubicBezTo>
                  <a:cubicBezTo>
                    <a:pt x="1985030" y="1680995"/>
                    <a:pt x="1909691" y="1677687"/>
                    <a:pt x="1648421" y="1657302"/>
                  </a:cubicBezTo>
                  <a:cubicBezTo>
                    <a:pt x="1387151" y="1636917"/>
                    <a:pt x="1146135" y="1638700"/>
                    <a:pt x="982789" y="1657302"/>
                  </a:cubicBezTo>
                  <a:cubicBezTo>
                    <a:pt x="819443" y="1675904"/>
                    <a:pt x="610801" y="1652397"/>
                    <a:pt x="317158" y="1657302"/>
                  </a:cubicBezTo>
                  <a:cubicBezTo>
                    <a:pt x="130456" y="1639645"/>
                    <a:pt x="5140" y="1539078"/>
                    <a:pt x="0" y="1340144"/>
                  </a:cubicBezTo>
                  <a:cubicBezTo>
                    <a:pt x="-15328" y="1166863"/>
                    <a:pt x="-17859" y="1073341"/>
                    <a:pt x="0" y="808191"/>
                  </a:cubicBezTo>
                  <a:cubicBezTo>
                    <a:pt x="17859" y="543041"/>
                    <a:pt x="-22642" y="537287"/>
                    <a:pt x="0" y="317158"/>
                  </a:cubicBezTo>
                  <a:close/>
                </a:path>
              </a:pathLst>
            </a:custGeom>
            <a:grpFill/>
            <a:ln w="571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351414221">
                    <a:prstGeom prst="roundRect">
                      <a:avLst>
                        <a:gd name="adj" fmla="val 1913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9BB045A4-C09E-F26F-DBFB-F873182E7BE3}"/>
                </a:ext>
              </a:extLst>
            </p:cNvPr>
            <p:cNvSpPr txBox="1"/>
            <p:nvPr/>
          </p:nvSpPr>
          <p:spPr>
            <a:xfrm>
              <a:off x="2014022" y="5376203"/>
              <a:ext cx="5893722" cy="8925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해양 데이터를 이용하여</a:t>
              </a:r>
              <a:endParaRPr lang="en-US" altLang="ko-KR" sz="26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26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갯녹음</a:t>
              </a:r>
              <a:r>
                <a:rPr lang="ko-KR" altLang="en-US" sz="26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비율을 추정하는 모델 구축 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77D589-F362-CD06-1175-D02AF5732488}"/>
              </a:ext>
            </a:extLst>
          </p:cNvPr>
          <p:cNvGrpSpPr/>
          <p:nvPr/>
        </p:nvGrpSpPr>
        <p:grpSpPr>
          <a:xfrm>
            <a:off x="3059391" y="7597841"/>
            <a:ext cx="12169211" cy="1145003"/>
            <a:chOff x="3756587" y="3368628"/>
            <a:chExt cx="10774825" cy="114500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21CC419-1C4E-89FA-1B4E-EED3C6EB44B4}"/>
                </a:ext>
              </a:extLst>
            </p:cNvPr>
            <p:cNvSpPr/>
            <p:nvPr/>
          </p:nvSpPr>
          <p:spPr>
            <a:xfrm>
              <a:off x="3756587" y="3368628"/>
              <a:ext cx="10774825" cy="1145003"/>
            </a:xfrm>
            <a:prstGeom prst="roundRect">
              <a:avLst>
                <a:gd name="adj" fmla="val 0"/>
              </a:avLst>
            </a:prstGeom>
            <a:solidFill>
              <a:srgbClr val="173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EC68CD-E67B-FAED-99DA-0F56F48B70DE}"/>
                </a:ext>
              </a:extLst>
            </p:cNvPr>
            <p:cNvSpPr txBox="1"/>
            <p:nvPr/>
          </p:nvSpPr>
          <p:spPr>
            <a:xfrm>
              <a:off x="3869238" y="3393382"/>
              <a:ext cx="10245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갯녹음이</a:t>
              </a:r>
              <a:r>
                <a:rPr lang="ko-KR" altLang="en-US" sz="3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심화될 것으로 예상되는 지역을 파악하여</a:t>
              </a:r>
              <a:endPara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3000" dirty="0">
                  <a:solidFill>
                    <a:srgbClr val="173557"/>
                  </a:solidFill>
                  <a:highlight>
                    <a:srgbClr val="FFFF00"/>
                  </a:highligh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바다숲을 조성</a:t>
              </a:r>
              <a:r>
                <a:rPr lang="ko-KR" altLang="en-US" sz="3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하고 이를 통한 </a:t>
              </a:r>
              <a:r>
                <a:rPr lang="ko-KR" altLang="en-US" sz="3000" dirty="0" err="1">
                  <a:solidFill>
                    <a:srgbClr val="173557"/>
                  </a:solidFill>
                  <a:highlight>
                    <a:srgbClr val="FFFF00"/>
                  </a:highligh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블루카본</a:t>
              </a:r>
              <a:r>
                <a:rPr lang="ko-KR" altLang="en-US" sz="3000" dirty="0">
                  <a:solidFill>
                    <a:srgbClr val="173557"/>
                  </a:solidFill>
                  <a:highlight>
                    <a:srgbClr val="FFFF00"/>
                  </a:highligh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확대</a:t>
              </a:r>
            </a:p>
          </p:txBody>
        </p:sp>
      </p:grp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AAEED09-637B-919C-7EBD-C97A83FFE1B1}"/>
              </a:ext>
            </a:extLst>
          </p:cNvPr>
          <p:cNvSpPr/>
          <p:nvPr/>
        </p:nvSpPr>
        <p:spPr>
          <a:xfrm>
            <a:off x="7257960" y="6526074"/>
            <a:ext cx="3429001" cy="831472"/>
          </a:xfrm>
          <a:prstGeom prst="downArrow">
            <a:avLst>
              <a:gd name="adj1" fmla="val 64852"/>
              <a:gd name="adj2" fmla="val 67643"/>
            </a:avLst>
          </a:prstGeom>
          <a:gradFill flip="none" rotWithShape="1">
            <a:gsLst>
              <a:gs pos="0">
                <a:srgbClr val="4F81BD"/>
              </a:gs>
              <a:gs pos="62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2666893-5182-0551-0EF6-D801C5A058F3}"/>
              </a:ext>
            </a:extLst>
          </p:cNvPr>
          <p:cNvGrpSpPr/>
          <p:nvPr/>
        </p:nvGrpSpPr>
        <p:grpSpPr>
          <a:xfrm>
            <a:off x="6547314" y="4504938"/>
            <a:ext cx="5193370" cy="1657302"/>
            <a:chOff x="1981200" y="4991100"/>
            <a:chExt cx="5959366" cy="1657302"/>
          </a:xfrm>
          <a:solidFill>
            <a:srgbClr val="D4E3FF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B1C48C4-2602-8444-DD00-83745EFD34A8}"/>
                </a:ext>
              </a:extLst>
            </p:cNvPr>
            <p:cNvSpPr/>
            <p:nvPr/>
          </p:nvSpPr>
          <p:spPr>
            <a:xfrm>
              <a:off x="1981200" y="4991100"/>
              <a:ext cx="5959366" cy="1657302"/>
            </a:xfrm>
            <a:custGeom>
              <a:avLst/>
              <a:gdLst>
                <a:gd name="connsiteX0" fmla="*/ 0 w 5959366"/>
                <a:gd name="connsiteY0" fmla="*/ 317158 h 1657302"/>
                <a:gd name="connsiteX1" fmla="*/ 317158 w 5959366"/>
                <a:gd name="connsiteY1" fmla="*/ 0 h 1657302"/>
                <a:gd name="connsiteX2" fmla="*/ 876288 w 5959366"/>
                <a:gd name="connsiteY2" fmla="*/ 0 h 1657302"/>
                <a:gd name="connsiteX3" fmla="*/ 1648421 w 5959366"/>
                <a:gd name="connsiteY3" fmla="*/ 0 h 1657302"/>
                <a:gd name="connsiteX4" fmla="*/ 2420553 w 5959366"/>
                <a:gd name="connsiteY4" fmla="*/ 0 h 1657302"/>
                <a:gd name="connsiteX5" fmla="*/ 3086184 w 5959366"/>
                <a:gd name="connsiteY5" fmla="*/ 0 h 1657302"/>
                <a:gd name="connsiteX6" fmla="*/ 3805066 w 5959366"/>
                <a:gd name="connsiteY6" fmla="*/ 0 h 1657302"/>
                <a:gd name="connsiteX7" fmla="*/ 4577198 w 5959366"/>
                <a:gd name="connsiteY7" fmla="*/ 0 h 1657302"/>
                <a:gd name="connsiteX8" fmla="*/ 5642208 w 5959366"/>
                <a:gd name="connsiteY8" fmla="*/ 0 h 1657302"/>
                <a:gd name="connsiteX9" fmla="*/ 5959366 w 5959366"/>
                <a:gd name="connsiteY9" fmla="*/ 317158 h 1657302"/>
                <a:gd name="connsiteX10" fmla="*/ 5959366 w 5959366"/>
                <a:gd name="connsiteY10" fmla="*/ 818421 h 1657302"/>
                <a:gd name="connsiteX11" fmla="*/ 5959366 w 5959366"/>
                <a:gd name="connsiteY11" fmla="*/ 1340144 h 1657302"/>
                <a:gd name="connsiteX12" fmla="*/ 5642208 w 5959366"/>
                <a:gd name="connsiteY12" fmla="*/ 1657302 h 1657302"/>
                <a:gd name="connsiteX13" fmla="*/ 4923326 w 5959366"/>
                <a:gd name="connsiteY13" fmla="*/ 1657302 h 1657302"/>
                <a:gd name="connsiteX14" fmla="*/ 4417447 w 5959366"/>
                <a:gd name="connsiteY14" fmla="*/ 1657302 h 1657302"/>
                <a:gd name="connsiteX15" fmla="*/ 3805066 w 5959366"/>
                <a:gd name="connsiteY15" fmla="*/ 1657302 h 1657302"/>
                <a:gd name="connsiteX16" fmla="*/ 3086184 w 5959366"/>
                <a:gd name="connsiteY16" fmla="*/ 1657302 h 1657302"/>
                <a:gd name="connsiteX17" fmla="*/ 2314052 w 5959366"/>
                <a:gd name="connsiteY17" fmla="*/ 1657302 h 1657302"/>
                <a:gd name="connsiteX18" fmla="*/ 1648421 w 5959366"/>
                <a:gd name="connsiteY18" fmla="*/ 1657302 h 1657302"/>
                <a:gd name="connsiteX19" fmla="*/ 1142541 w 5959366"/>
                <a:gd name="connsiteY19" fmla="*/ 1657302 h 1657302"/>
                <a:gd name="connsiteX20" fmla="*/ 317158 w 5959366"/>
                <a:gd name="connsiteY20" fmla="*/ 1657302 h 1657302"/>
                <a:gd name="connsiteX21" fmla="*/ 0 w 5959366"/>
                <a:gd name="connsiteY21" fmla="*/ 1340144 h 1657302"/>
                <a:gd name="connsiteX22" fmla="*/ 0 w 5959366"/>
                <a:gd name="connsiteY22" fmla="*/ 818421 h 1657302"/>
                <a:gd name="connsiteX23" fmla="*/ 0 w 5959366"/>
                <a:gd name="connsiteY23" fmla="*/ 317158 h 165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59366" h="1657302" fill="none" extrusionOk="0">
                  <a:moveTo>
                    <a:pt x="0" y="317158"/>
                  </a:moveTo>
                  <a:cubicBezTo>
                    <a:pt x="-35978" y="126567"/>
                    <a:pt x="130071" y="-15700"/>
                    <a:pt x="317158" y="0"/>
                  </a:cubicBezTo>
                  <a:cubicBezTo>
                    <a:pt x="591986" y="-15341"/>
                    <a:pt x="642227" y="13081"/>
                    <a:pt x="876288" y="0"/>
                  </a:cubicBezTo>
                  <a:cubicBezTo>
                    <a:pt x="1110349" y="-13081"/>
                    <a:pt x="1462812" y="24624"/>
                    <a:pt x="1648421" y="0"/>
                  </a:cubicBezTo>
                  <a:cubicBezTo>
                    <a:pt x="1834030" y="-24624"/>
                    <a:pt x="2055340" y="-12785"/>
                    <a:pt x="2420553" y="0"/>
                  </a:cubicBezTo>
                  <a:cubicBezTo>
                    <a:pt x="2785766" y="12785"/>
                    <a:pt x="2852695" y="-18446"/>
                    <a:pt x="3086184" y="0"/>
                  </a:cubicBezTo>
                  <a:cubicBezTo>
                    <a:pt x="3319673" y="18446"/>
                    <a:pt x="3621312" y="-22621"/>
                    <a:pt x="3805066" y="0"/>
                  </a:cubicBezTo>
                  <a:cubicBezTo>
                    <a:pt x="3988820" y="22621"/>
                    <a:pt x="4375321" y="15169"/>
                    <a:pt x="4577198" y="0"/>
                  </a:cubicBezTo>
                  <a:cubicBezTo>
                    <a:pt x="4779075" y="-15169"/>
                    <a:pt x="5113875" y="51357"/>
                    <a:pt x="5642208" y="0"/>
                  </a:cubicBezTo>
                  <a:cubicBezTo>
                    <a:pt x="5841188" y="-32869"/>
                    <a:pt x="5965707" y="134567"/>
                    <a:pt x="5959366" y="317158"/>
                  </a:cubicBezTo>
                  <a:cubicBezTo>
                    <a:pt x="5963219" y="418334"/>
                    <a:pt x="5936554" y="704813"/>
                    <a:pt x="5959366" y="818421"/>
                  </a:cubicBezTo>
                  <a:cubicBezTo>
                    <a:pt x="5982178" y="932029"/>
                    <a:pt x="5967179" y="1090559"/>
                    <a:pt x="5959366" y="1340144"/>
                  </a:cubicBezTo>
                  <a:cubicBezTo>
                    <a:pt x="5958046" y="1511306"/>
                    <a:pt x="5781087" y="1634339"/>
                    <a:pt x="5642208" y="1657302"/>
                  </a:cubicBezTo>
                  <a:cubicBezTo>
                    <a:pt x="5430185" y="1685942"/>
                    <a:pt x="5184067" y="1693007"/>
                    <a:pt x="4923326" y="1657302"/>
                  </a:cubicBezTo>
                  <a:cubicBezTo>
                    <a:pt x="4662585" y="1621597"/>
                    <a:pt x="4591590" y="1674851"/>
                    <a:pt x="4417447" y="1657302"/>
                  </a:cubicBezTo>
                  <a:cubicBezTo>
                    <a:pt x="4243304" y="1639753"/>
                    <a:pt x="4014559" y="1638479"/>
                    <a:pt x="3805066" y="1657302"/>
                  </a:cubicBezTo>
                  <a:cubicBezTo>
                    <a:pt x="3595573" y="1676125"/>
                    <a:pt x="3257590" y="1688378"/>
                    <a:pt x="3086184" y="1657302"/>
                  </a:cubicBezTo>
                  <a:cubicBezTo>
                    <a:pt x="2914778" y="1626226"/>
                    <a:pt x="2497089" y="1647826"/>
                    <a:pt x="2314052" y="1657302"/>
                  </a:cubicBezTo>
                  <a:cubicBezTo>
                    <a:pt x="2131015" y="1666778"/>
                    <a:pt x="1909392" y="1685526"/>
                    <a:pt x="1648421" y="1657302"/>
                  </a:cubicBezTo>
                  <a:cubicBezTo>
                    <a:pt x="1387450" y="1629078"/>
                    <a:pt x="1259776" y="1658044"/>
                    <a:pt x="1142541" y="1657302"/>
                  </a:cubicBezTo>
                  <a:cubicBezTo>
                    <a:pt x="1025306" y="1656560"/>
                    <a:pt x="538148" y="1654911"/>
                    <a:pt x="317158" y="1657302"/>
                  </a:cubicBezTo>
                  <a:cubicBezTo>
                    <a:pt x="163399" y="1676140"/>
                    <a:pt x="38856" y="1507267"/>
                    <a:pt x="0" y="1340144"/>
                  </a:cubicBezTo>
                  <a:cubicBezTo>
                    <a:pt x="-22234" y="1200464"/>
                    <a:pt x="-21824" y="1028562"/>
                    <a:pt x="0" y="818421"/>
                  </a:cubicBezTo>
                  <a:cubicBezTo>
                    <a:pt x="21824" y="608280"/>
                    <a:pt x="-1388" y="556969"/>
                    <a:pt x="0" y="317158"/>
                  </a:cubicBezTo>
                  <a:close/>
                </a:path>
                <a:path w="5959366" h="1657302" stroke="0" extrusionOk="0">
                  <a:moveTo>
                    <a:pt x="0" y="317158"/>
                  </a:moveTo>
                  <a:cubicBezTo>
                    <a:pt x="-2583" y="166496"/>
                    <a:pt x="123081" y="15882"/>
                    <a:pt x="317158" y="0"/>
                  </a:cubicBezTo>
                  <a:cubicBezTo>
                    <a:pt x="516533" y="7994"/>
                    <a:pt x="669490" y="18270"/>
                    <a:pt x="876288" y="0"/>
                  </a:cubicBezTo>
                  <a:cubicBezTo>
                    <a:pt x="1083086" y="-18270"/>
                    <a:pt x="1338833" y="9310"/>
                    <a:pt x="1488669" y="0"/>
                  </a:cubicBezTo>
                  <a:cubicBezTo>
                    <a:pt x="1638505" y="-9310"/>
                    <a:pt x="2077563" y="-13059"/>
                    <a:pt x="2260801" y="0"/>
                  </a:cubicBezTo>
                  <a:cubicBezTo>
                    <a:pt x="2444039" y="13059"/>
                    <a:pt x="2765456" y="-28421"/>
                    <a:pt x="2926433" y="0"/>
                  </a:cubicBezTo>
                  <a:cubicBezTo>
                    <a:pt x="3087410" y="28421"/>
                    <a:pt x="3298374" y="-33235"/>
                    <a:pt x="3592064" y="0"/>
                  </a:cubicBezTo>
                  <a:cubicBezTo>
                    <a:pt x="3885754" y="33235"/>
                    <a:pt x="4065135" y="-28657"/>
                    <a:pt x="4204445" y="0"/>
                  </a:cubicBezTo>
                  <a:cubicBezTo>
                    <a:pt x="4343755" y="28657"/>
                    <a:pt x="4659443" y="16257"/>
                    <a:pt x="4816825" y="0"/>
                  </a:cubicBezTo>
                  <a:cubicBezTo>
                    <a:pt x="4974207" y="-16257"/>
                    <a:pt x="5383475" y="1842"/>
                    <a:pt x="5642208" y="0"/>
                  </a:cubicBezTo>
                  <a:cubicBezTo>
                    <a:pt x="5836121" y="10376"/>
                    <a:pt x="5963162" y="146011"/>
                    <a:pt x="5959366" y="317158"/>
                  </a:cubicBezTo>
                  <a:cubicBezTo>
                    <a:pt x="5984674" y="444742"/>
                    <a:pt x="5977803" y="589139"/>
                    <a:pt x="5959366" y="828651"/>
                  </a:cubicBezTo>
                  <a:cubicBezTo>
                    <a:pt x="5940929" y="1068163"/>
                    <a:pt x="5971591" y="1195701"/>
                    <a:pt x="5959366" y="1340144"/>
                  </a:cubicBezTo>
                  <a:cubicBezTo>
                    <a:pt x="5982826" y="1529498"/>
                    <a:pt x="5787647" y="1658425"/>
                    <a:pt x="5642208" y="1657302"/>
                  </a:cubicBezTo>
                  <a:cubicBezTo>
                    <a:pt x="5466572" y="1655912"/>
                    <a:pt x="5257137" y="1629652"/>
                    <a:pt x="5083078" y="1657302"/>
                  </a:cubicBezTo>
                  <a:cubicBezTo>
                    <a:pt x="4909019" y="1684953"/>
                    <a:pt x="4577937" y="1678324"/>
                    <a:pt x="4364196" y="1657302"/>
                  </a:cubicBezTo>
                  <a:cubicBezTo>
                    <a:pt x="4150455" y="1636280"/>
                    <a:pt x="3983712" y="1662201"/>
                    <a:pt x="3805066" y="1657302"/>
                  </a:cubicBezTo>
                  <a:cubicBezTo>
                    <a:pt x="3626420" y="1652404"/>
                    <a:pt x="3380862" y="1683918"/>
                    <a:pt x="3086184" y="1657302"/>
                  </a:cubicBezTo>
                  <a:cubicBezTo>
                    <a:pt x="2791506" y="1630686"/>
                    <a:pt x="2643074" y="1633609"/>
                    <a:pt x="2314052" y="1657302"/>
                  </a:cubicBezTo>
                  <a:cubicBezTo>
                    <a:pt x="1985030" y="1680995"/>
                    <a:pt x="1909691" y="1677687"/>
                    <a:pt x="1648421" y="1657302"/>
                  </a:cubicBezTo>
                  <a:cubicBezTo>
                    <a:pt x="1387151" y="1636917"/>
                    <a:pt x="1146135" y="1638700"/>
                    <a:pt x="982789" y="1657302"/>
                  </a:cubicBezTo>
                  <a:cubicBezTo>
                    <a:pt x="819443" y="1675904"/>
                    <a:pt x="610801" y="1652397"/>
                    <a:pt x="317158" y="1657302"/>
                  </a:cubicBezTo>
                  <a:cubicBezTo>
                    <a:pt x="130456" y="1639645"/>
                    <a:pt x="5140" y="1539078"/>
                    <a:pt x="0" y="1340144"/>
                  </a:cubicBezTo>
                  <a:cubicBezTo>
                    <a:pt x="-15328" y="1166863"/>
                    <a:pt x="-17859" y="1073341"/>
                    <a:pt x="0" y="808191"/>
                  </a:cubicBezTo>
                  <a:cubicBezTo>
                    <a:pt x="17859" y="543041"/>
                    <a:pt x="-22642" y="537287"/>
                    <a:pt x="0" y="317158"/>
                  </a:cubicBezTo>
                  <a:close/>
                </a:path>
              </a:pathLst>
            </a:custGeom>
            <a:grpFill/>
            <a:ln w="571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351414221">
                    <a:prstGeom prst="roundRect">
                      <a:avLst>
                        <a:gd name="adj" fmla="val 1913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8DE62D-8639-0D8D-8293-F511FE37B1A8}"/>
                </a:ext>
              </a:extLst>
            </p:cNvPr>
            <p:cNvSpPr txBox="1"/>
            <p:nvPr/>
          </p:nvSpPr>
          <p:spPr>
            <a:xfrm>
              <a:off x="2249522" y="5376203"/>
              <a:ext cx="5422720" cy="8925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과거 해양 데이터를 기반으로</a:t>
              </a:r>
              <a:r>
                <a:rPr lang="en-US" altLang="ko-KR" sz="26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6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미래 해양 데이터 </a:t>
              </a:r>
              <a:r>
                <a:rPr lang="ko-KR" altLang="en-US" sz="26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예측값</a:t>
              </a:r>
              <a:r>
                <a:rPr lang="ko-KR" altLang="en-US" sz="26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제시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36362E-F614-436C-EFB5-CF8A7AAE48AE}"/>
              </a:ext>
            </a:extLst>
          </p:cNvPr>
          <p:cNvGrpSpPr/>
          <p:nvPr/>
        </p:nvGrpSpPr>
        <p:grpSpPr>
          <a:xfrm>
            <a:off x="12039598" y="4517043"/>
            <a:ext cx="5193370" cy="1657302"/>
            <a:chOff x="1981200" y="4991100"/>
            <a:chExt cx="5959366" cy="1657302"/>
          </a:xfrm>
          <a:solidFill>
            <a:srgbClr val="D4E3FF"/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570968E-A516-9FF0-9CEB-B27B62A0C1A5}"/>
                </a:ext>
              </a:extLst>
            </p:cNvPr>
            <p:cNvSpPr/>
            <p:nvPr/>
          </p:nvSpPr>
          <p:spPr>
            <a:xfrm>
              <a:off x="1981200" y="4991100"/>
              <a:ext cx="5959366" cy="1657302"/>
            </a:xfrm>
            <a:custGeom>
              <a:avLst/>
              <a:gdLst>
                <a:gd name="connsiteX0" fmla="*/ 0 w 5959366"/>
                <a:gd name="connsiteY0" fmla="*/ 317158 h 1657302"/>
                <a:gd name="connsiteX1" fmla="*/ 317158 w 5959366"/>
                <a:gd name="connsiteY1" fmla="*/ 0 h 1657302"/>
                <a:gd name="connsiteX2" fmla="*/ 876288 w 5959366"/>
                <a:gd name="connsiteY2" fmla="*/ 0 h 1657302"/>
                <a:gd name="connsiteX3" fmla="*/ 1648421 w 5959366"/>
                <a:gd name="connsiteY3" fmla="*/ 0 h 1657302"/>
                <a:gd name="connsiteX4" fmla="*/ 2420553 w 5959366"/>
                <a:gd name="connsiteY4" fmla="*/ 0 h 1657302"/>
                <a:gd name="connsiteX5" fmla="*/ 3086184 w 5959366"/>
                <a:gd name="connsiteY5" fmla="*/ 0 h 1657302"/>
                <a:gd name="connsiteX6" fmla="*/ 3805066 w 5959366"/>
                <a:gd name="connsiteY6" fmla="*/ 0 h 1657302"/>
                <a:gd name="connsiteX7" fmla="*/ 4577198 w 5959366"/>
                <a:gd name="connsiteY7" fmla="*/ 0 h 1657302"/>
                <a:gd name="connsiteX8" fmla="*/ 5642208 w 5959366"/>
                <a:gd name="connsiteY8" fmla="*/ 0 h 1657302"/>
                <a:gd name="connsiteX9" fmla="*/ 5959366 w 5959366"/>
                <a:gd name="connsiteY9" fmla="*/ 317158 h 1657302"/>
                <a:gd name="connsiteX10" fmla="*/ 5959366 w 5959366"/>
                <a:gd name="connsiteY10" fmla="*/ 818421 h 1657302"/>
                <a:gd name="connsiteX11" fmla="*/ 5959366 w 5959366"/>
                <a:gd name="connsiteY11" fmla="*/ 1340144 h 1657302"/>
                <a:gd name="connsiteX12" fmla="*/ 5642208 w 5959366"/>
                <a:gd name="connsiteY12" fmla="*/ 1657302 h 1657302"/>
                <a:gd name="connsiteX13" fmla="*/ 4923326 w 5959366"/>
                <a:gd name="connsiteY13" fmla="*/ 1657302 h 1657302"/>
                <a:gd name="connsiteX14" fmla="*/ 4417447 w 5959366"/>
                <a:gd name="connsiteY14" fmla="*/ 1657302 h 1657302"/>
                <a:gd name="connsiteX15" fmla="*/ 3805066 w 5959366"/>
                <a:gd name="connsiteY15" fmla="*/ 1657302 h 1657302"/>
                <a:gd name="connsiteX16" fmla="*/ 3086184 w 5959366"/>
                <a:gd name="connsiteY16" fmla="*/ 1657302 h 1657302"/>
                <a:gd name="connsiteX17" fmla="*/ 2314052 w 5959366"/>
                <a:gd name="connsiteY17" fmla="*/ 1657302 h 1657302"/>
                <a:gd name="connsiteX18" fmla="*/ 1648421 w 5959366"/>
                <a:gd name="connsiteY18" fmla="*/ 1657302 h 1657302"/>
                <a:gd name="connsiteX19" fmla="*/ 1142541 w 5959366"/>
                <a:gd name="connsiteY19" fmla="*/ 1657302 h 1657302"/>
                <a:gd name="connsiteX20" fmla="*/ 317158 w 5959366"/>
                <a:gd name="connsiteY20" fmla="*/ 1657302 h 1657302"/>
                <a:gd name="connsiteX21" fmla="*/ 0 w 5959366"/>
                <a:gd name="connsiteY21" fmla="*/ 1340144 h 1657302"/>
                <a:gd name="connsiteX22" fmla="*/ 0 w 5959366"/>
                <a:gd name="connsiteY22" fmla="*/ 818421 h 1657302"/>
                <a:gd name="connsiteX23" fmla="*/ 0 w 5959366"/>
                <a:gd name="connsiteY23" fmla="*/ 317158 h 165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59366" h="1657302" fill="none" extrusionOk="0">
                  <a:moveTo>
                    <a:pt x="0" y="317158"/>
                  </a:moveTo>
                  <a:cubicBezTo>
                    <a:pt x="-35978" y="126567"/>
                    <a:pt x="130071" y="-15700"/>
                    <a:pt x="317158" y="0"/>
                  </a:cubicBezTo>
                  <a:cubicBezTo>
                    <a:pt x="591986" y="-15341"/>
                    <a:pt x="642227" y="13081"/>
                    <a:pt x="876288" y="0"/>
                  </a:cubicBezTo>
                  <a:cubicBezTo>
                    <a:pt x="1110349" y="-13081"/>
                    <a:pt x="1462812" y="24624"/>
                    <a:pt x="1648421" y="0"/>
                  </a:cubicBezTo>
                  <a:cubicBezTo>
                    <a:pt x="1834030" y="-24624"/>
                    <a:pt x="2055340" y="-12785"/>
                    <a:pt x="2420553" y="0"/>
                  </a:cubicBezTo>
                  <a:cubicBezTo>
                    <a:pt x="2785766" y="12785"/>
                    <a:pt x="2852695" y="-18446"/>
                    <a:pt x="3086184" y="0"/>
                  </a:cubicBezTo>
                  <a:cubicBezTo>
                    <a:pt x="3319673" y="18446"/>
                    <a:pt x="3621312" y="-22621"/>
                    <a:pt x="3805066" y="0"/>
                  </a:cubicBezTo>
                  <a:cubicBezTo>
                    <a:pt x="3988820" y="22621"/>
                    <a:pt x="4375321" y="15169"/>
                    <a:pt x="4577198" y="0"/>
                  </a:cubicBezTo>
                  <a:cubicBezTo>
                    <a:pt x="4779075" y="-15169"/>
                    <a:pt x="5113875" y="51357"/>
                    <a:pt x="5642208" y="0"/>
                  </a:cubicBezTo>
                  <a:cubicBezTo>
                    <a:pt x="5841188" y="-32869"/>
                    <a:pt x="5965707" y="134567"/>
                    <a:pt x="5959366" y="317158"/>
                  </a:cubicBezTo>
                  <a:cubicBezTo>
                    <a:pt x="5963219" y="418334"/>
                    <a:pt x="5936554" y="704813"/>
                    <a:pt x="5959366" y="818421"/>
                  </a:cubicBezTo>
                  <a:cubicBezTo>
                    <a:pt x="5982178" y="932029"/>
                    <a:pt x="5967179" y="1090559"/>
                    <a:pt x="5959366" y="1340144"/>
                  </a:cubicBezTo>
                  <a:cubicBezTo>
                    <a:pt x="5958046" y="1511306"/>
                    <a:pt x="5781087" y="1634339"/>
                    <a:pt x="5642208" y="1657302"/>
                  </a:cubicBezTo>
                  <a:cubicBezTo>
                    <a:pt x="5430185" y="1685942"/>
                    <a:pt x="5184067" y="1693007"/>
                    <a:pt x="4923326" y="1657302"/>
                  </a:cubicBezTo>
                  <a:cubicBezTo>
                    <a:pt x="4662585" y="1621597"/>
                    <a:pt x="4591590" y="1674851"/>
                    <a:pt x="4417447" y="1657302"/>
                  </a:cubicBezTo>
                  <a:cubicBezTo>
                    <a:pt x="4243304" y="1639753"/>
                    <a:pt x="4014559" y="1638479"/>
                    <a:pt x="3805066" y="1657302"/>
                  </a:cubicBezTo>
                  <a:cubicBezTo>
                    <a:pt x="3595573" y="1676125"/>
                    <a:pt x="3257590" y="1688378"/>
                    <a:pt x="3086184" y="1657302"/>
                  </a:cubicBezTo>
                  <a:cubicBezTo>
                    <a:pt x="2914778" y="1626226"/>
                    <a:pt x="2497089" y="1647826"/>
                    <a:pt x="2314052" y="1657302"/>
                  </a:cubicBezTo>
                  <a:cubicBezTo>
                    <a:pt x="2131015" y="1666778"/>
                    <a:pt x="1909392" y="1685526"/>
                    <a:pt x="1648421" y="1657302"/>
                  </a:cubicBezTo>
                  <a:cubicBezTo>
                    <a:pt x="1387450" y="1629078"/>
                    <a:pt x="1259776" y="1658044"/>
                    <a:pt x="1142541" y="1657302"/>
                  </a:cubicBezTo>
                  <a:cubicBezTo>
                    <a:pt x="1025306" y="1656560"/>
                    <a:pt x="538148" y="1654911"/>
                    <a:pt x="317158" y="1657302"/>
                  </a:cubicBezTo>
                  <a:cubicBezTo>
                    <a:pt x="163399" y="1676140"/>
                    <a:pt x="38856" y="1507267"/>
                    <a:pt x="0" y="1340144"/>
                  </a:cubicBezTo>
                  <a:cubicBezTo>
                    <a:pt x="-22234" y="1200464"/>
                    <a:pt x="-21824" y="1028562"/>
                    <a:pt x="0" y="818421"/>
                  </a:cubicBezTo>
                  <a:cubicBezTo>
                    <a:pt x="21824" y="608280"/>
                    <a:pt x="-1388" y="556969"/>
                    <a:pt x="0" y="317158"/>
                  </a:cubicBezTo>
                  <a:close/>
                </a:path>
                <a:path w="5959366" h="1657302" stroke="0" extrusionOk="0">
                  <a:moveTo>
                    <a:pt x="0" y="317158"/>
                  </a:moveTo>
                  <a:cubicBezTo>
                    <a:pt x="-2583" y="166496"/>
                    <a:pt x="123081" y="15882"/>
                    <a:pt x="317158" y="0"/>
                  </a:cubicBezTo>
                  <a:cubicBezTo>
                    <a:pt x="516533" y="7994"/>
                    <a:pt x="669490" y="18270"/>
                    <a:pt x="876288" y="0"/>
                  </a:cubicBezTo>
                  <a:cubicBezTo>
                    <a:pt x="1083086" y="-18270"/>
                    <a:pt x="1338833" y="9310"/>
                    <a:pt x="1488669" y="0"/>
                  </a:cubicBezTo>
                  <a:cubicBezTo>
                    <a:pt x="1638505" y="-9310"/>
                    <a:pt x="2077563" y="-13059"/>
                    <a:pt x="2260801" y="0"/>
                  </a:cubicBezTo>
                  <a:cubicBezTo>
                    <a:pt x="2444039" y="13059"/>
                    <a:pt x="2765456" y="-28421"/>
                    <a:pt x="2926433" y="0"/>
                  </a:cubicBezTo>
                  <a:cubicBezTo>
                    <a:pt x="3087410" y="28421"/>
                    <a:pt x="3298374" y="-33235"/>
                    <a:pt x="3592064" y="0"/>
                  </a:cubicBezTo>
                  <a:cubicBezTo>
                    <a:pt x="3885754" y="33235"/>
                    <a:pt x="4065135" y="-28657"/>
                    <a:pt x="4204445" y="0"/>
                  </a:cubicBezTo>
                  <a:cubicBezTo>
                    <a:pt x="4343755" y="28657"/>
                    <a:pt x="4659443" y="16257"/>
                    <a:pt x="4816825" y="0"/>
                  </a:cubicBezTo>
                  <a:cubicBezTo>
                    <a:pt x="4974207" y="-16257"/>
                    <a:pt x="5383475" y="1842"/>
                    <a:pt x="5642208" y="0"/>
                  </a:cubicBezTo>
                  <a:cubicBezTo>
                    <a:pt x="5836121" y="10376"/>
                    <a:pt x="5963162" y="146011"/>
                    <a:pt x="5959366" y="317158"/>
                  </a:cubicBezTo>
                  <a:cubicBezTo>
                    <a:pt x="5984674" y="444742"/>
                    <a:pt x="5977803" y="589139"/>
                    <a:pt x="5959366" y="828651"/>
                  </a:cubicBezTo>
                  <a:cubicBezTo>
                    <a:pt x="5940929" y="1068163"/>
                    <a:pt x="5971591" y="1195701"/>
                    <a:pt x="5959366" y="1340144"/>
                  </a:cubicBezTo>
                  <a:cubicBezTo>
                    <a:pt x="5982826" y="1529498"/>
                    <a:pt x="5787647" y="1658425"/>
                    <a:pt x="5642208" y="1657302"/>
                  </a:cubicBezTo>
                  <a:cubicBezTo>
                    <a:pt x="5466572" y="1655912"/>
                    <a:pt x="5257137" y="1629652"/>
                    <a:pt x="5083078" y="1657302"/>
                  </a:cubicBezTo>
                  <a:cubicBezTo>
                    <a:pt x="4909019" y="1684953"/>
                    <a:pt x="4577937" y="1678324"/>
                    <a:pt x="4364196" y="1657302"/>
                  </a:cubicBezTo>
                  <a:cubicBezTo>
                    <a:pt x="4150455" y="1636280"/>
                    <a:pt x="3983712" y="1662201"/>
                    <a:pt x="3805066" y="1657302"/>
                  </a:cubicBezTo>
                  <a:cubicBezTo>
                    <a:pt x="3626420" y="1652404"/>
                    <a:pt x="3380862" y="1683918"/>
                    <a:pt x="3086184" y="1657302"/>
                  </a:cubicBezTo>
                  <a:cubicBezTo>
                    <a:pt x="2791506" y="1630686"/>
                    <a:pt x="2643074" y="1633609"/>
                    <a:pt x="2314052" y="1657302"/>
                  </a:cubicBezTo>
                  <a:cubicBezTo>
                    <a:pt x="1985030" y="1680995"/>
                    <a:pt x="1909691" y="1677687"/>
                    <a:pt x="1648421" y="1657302"/>
                  </a:cubicBezTo>
                  <a:cubicBezTo>
                    <a:pt x="1387151" y="1636917"/>
                    <a:pt x="1146135" y="1638700"/>
                    <a:pt x="982789" y="1657302"/>
                  </a:cubicBezTo>
                  <a:cubicBezTo>
                    <a:pt x="819443" y="1675904"/>
                    <a:pt x="610801" y="1652397"/>
                    <a:pt x="317158" y="1657302"/>
                  </a:cubicBezTo>
                  <a:cubicBezTo>
                    <a:pt x="130456" y="1639645"/>
                    <a:pt x="5140" y="1539078"/>
                    <a:pt x="0" y="1340144"/>
                  </a:cubicBezTo>
                  <a:cubicBezTo>
                    <a:pt x="-15328" y="1166863"/>
                    <a:pt x="-17859" y="1073341"/>
                    <a:pt x="0" y="808191"/>
                  </a:cubicBezTo>
                  <a:cubicBezTo>
                    <a:pt x="17859" y="543041"/>
                    <a:pt x="-22642" y="537287"/>
                    <a:pt x="0" y="317158"/>
                  </a:cubicBezTo>
                  <a:close/>
                </a:path>
              </a:pathLst>
            </a:custGeom>
            <a:grpFill/>
            <a:ln w="571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351414221">
                    <a:prstGeom prst="roundRect">
                      <a:avLst>
                        <a:gd name="adj" fmla="val 1913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562774-93E9-8483-918A-1B3381C42D2B}"/>
                </a:ext>
              </a:extLst>
            </p:cNvPr>
            <p:cNvSpPr txBox="1"/>
            <p:nvPr/>
          </p:nvSpPr>
          <p:spPr>
            <a:xfrm>
              <a:off x="2046843" y="5376203"/>
              <a:ext cx="5828080" cy="8925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예측된 데이터를 모델에 적용하여</a:t>
              </a:r>
              <a:r>
                <a:rPr lang="en-US" altLang="ko-KR" sz="26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6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미래의 </a:t>
              </a:r>
              <a:r>
                <a:rPr lang="ko-KR" altLang="en-US" sz="26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갯녹음</a:t>
              </a:r>
              <a:r>
                <a:rPr lang="ko-KR" altLang="en-US" sz="26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비율 확인 </a:t>
              </a: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78A9659-2C93-53A8-9128-068C0E209C2D}"/>
              </a:ext>
            </a:extLst>
          </p:cNvPr>
          <p:cNvCxnSpPr>
            <a:cxnSpLocks/>
            <a:stCxn id="1029" idx="3"/>
            <a:endCxn id="12" idx="1"/>
          </p:cNvCxnSpPr>
          <p:nvPr/>
        </p:nvCxnSpPr>
        <p:spPr>
          <a:xfrm flipV="1">
            <a:off x="6248400" y="5333589"/>
            <a:ext cx="298914" cy="1210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949ED4B-A1AD-544C-BBFB-F59A9B52578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11740684" y="5333589"/>
            <a:ext cx="298914" cy="1210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FDD55A7-86DD-D009-2D92-1A7F72C1A5BE}"/>
              </a:ext>
            </a:extLst>
          </p:cNvPr>
          <p:cNvGrpSpPr/>
          <p:nvPr/>
        </p:nvGrpSpPr>
        <p:grpSpPr>
          <a:xfrm>
            <a:off x="3920747" y="3239576"/>
            <a:ext cx="10895932" cy="1065724"/>
            <a:chOff x="3920747" y="3315776"/>
            <a:chExt cx="10895932" cy="106572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D8156E-ADB5-2B48-BAF9-38A0001A9A97}"/>
                </a:ext>
              </a:extLst>
            </p:cNvPr>
            <p:cNvSpPr txBox="1"/>
            <p:nvPr/>
          </p:nvSpPr>
          <p:spPr>
            <a:xfrm>
              <a:off x="3920747" y="3315776"/>
              <a:ext cx="108959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210 연필스케치 R" panose="02020603020101020101" pitchFamily="18" charset="-127"/>
                  <a:ea typeface="210 연필스케치 R" panose="02020603020101020101" pitchFamily="18" charset="-127"/>
                </a:rPr>
                <a:t>“                                                              “</a:t>
              </a:r>
              <a:endParaRPr lang="ko-KR" altLang="en-US" sz="4400" dirty="0">
                <a:latin typeface="210 연필스케치 R" panose="02020603020101020101" pitchFamily="18" charset="-127"/>
                <a:ea typeface="210 연필스케치 R" panose="02020603020101020101" pitchFamily="18" charset="-127"/>
              </a:endParaRP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785AF46C-4F02-3084-D82C-A3F20810F4A7}"/>
                </a:ext>
              </a:extLst>
            </p:cNvPr>
            <p:cNvSpPr txBox="1"/>
            <p:nvPr/>
          </p:nvSpPr>
          <p:spPr>
            <a:xfrm>
              <a:off x="3955999" y="3415725"/>
              <a:ext cx="10375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2050 </a:t>
              </a:r>
              <a:r>
                <a:rPr lang="ko-KR" altLang="en-US" sz="3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탄소중립의 목표를 이루기 위해 </a:t>
              </a:r>
              <a:r>
                <a:rPr lang="ko-KR" altLang="en-US" sz="3100" dirty="0" err="1">
                  <a:solidFill>
                    <a:srgbClr val="4284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블루카본</a:t>
              </a:r>
              <a:r>
                <a:rPr lang="ko-KR" altLang="en-US" sz="31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의</a:t>
              </a:r>
              <a:r>
                <a:rPr lang="ko-KR" altLang="en-US" sz="3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필요성 대두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CA4E11A-E44F-7503-BA27-491DD848A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256" y="3787461"/>
              <a:ext cx="10375997" cy="59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05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40968" y="5114499"/>
            <a:ext cx="42322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7896" y="5958977"/>
            <a:ext cx="4949136" cy="37702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39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02</a:t>
            </a:r>
            <a:endParaRPr lang="en-US" sz="19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279E5DF2-2A6B-9003-55B1-14892D3A2D25}"/>
              </a:ext>
            </a:extLst>
          </p:cNvPr>
          <p:cNvSpPr txBox="1"/>
          <p:nvPr/>
        </p:nvSpPr>
        <p:spPr>
          <a:xfrm>
            <a:off x="1240968" y="6793757"/>
            <a:ext cx="4232298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수집</a:t>
            </a:r>
            <a:endParaRPr lang="en-US" altLang="ko-KR" sz="3200" kern="0" spc="-100" dirty="0">
              <a:solidFill>
                <a:srgbClr val="F4F8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  <a:p>
            <a:r>
              <a:rPr lang="ko-KR" altLang="en-US" sz="32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3200" kern="0" spc="-100" dirty="0" err="1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3200" kern="0" spc="-100" dirty="0">
              <a:solidFill>
                <a:srgbClr val="F4F8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3200" kern="0" spc="-100" dirty="0">
              <a:solidFill>
                <a:srgbClr val="F4F8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결과 도출</a:t>
            </a:r>
            <a:endParaRPr lang="en-US" altLang="ko-KR" sz="3200" kern="0" spc="-100" dirty="0">
              <a:solidFill>
                <a:srgbClr val="F4F8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7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4955" y="2735673"/>
            <a:ext cx="16842594" cy="1671804"/>
            <a:chOff x="838200" y="3036098"/>
            <a:chExt cx="16842594" cy="1671804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 rotWithShape="1">
            <a:blip r:embed="rId2" cstate="print"/>
            <a:srcRect l="23990" r="23742"/>
            <a:stretch/>
          </p:blipFill>
          <p:spPr>
            <a:xfrm>
              <a:off x="838200" y="3036098"/>
              <a:ext cx="16842594" cy="16718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123" y="3447619"/>
              <a:ext cx="16304513" cy="83590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973987" y="2628900"/>
            <a:ext cx="24524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4284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Bold" pitchFamily="34" charset="0"/>
              </a:rPr>
              <a:t>Step 1</a:t>
            </a:r>
            <a:endPara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5157" y="2628900"/>
            <a:ext cx="28380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4284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Bold" pitchFamily="34" charset="0"/>
              </a:rPr>
              <a:t>Step 2</a:t>
            </a:r>
            <a:endPara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10460" y="2628900"/>
            <a:ext cx="21924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4284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Bold" pitchFamily="34" charset="0"/>
              </a:rPr>
              <a:t>Step 3</a:t>
            </a:r>
            <a:endPara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239564" y="2628900"/>
            <a:ext cx="21813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4284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Bold" pitchFamily="34" charset="0"/>
              </a:rPr>
              <a:t>Step 4</a:t>
            </a:r>
            <a:endPara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22123" y="3340056"/>
            <a:ext cx="217583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 데이터 수집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42580" y="3340740"/>
            <a:ext cx="217583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데이터 전처리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63037" y="3327990"/>
            <a:ext cx="217583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데이터 분석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183494" y="3340056"/>
            <a:ext cx="217583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Bold" pitchFamily="34" charset="0"/>
              </a:rPr>
              <a:t>분석 결과 도출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03354" y="2646169"/>
            <a:ext cx="2452400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>
                <a:solidFill>
                  <a:srgbClr val="4284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Bold" pitchFamily="34" charset="0"/>
              </a:rPr>
              <a:t>&gt;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50052" y="2646169"/>
            <a:ext cx="2452400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>
                <a:solidFill>
                  <a:srgbClr val="4284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Bold" pitchFamily="34" charset="0"/>
              </a:rPr>
              <a:t>&gt;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079962" y="2647140"/>
            <a:ext cx="2452400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>
                <a:solidFill>
                  <a:srgbClr val="4284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Bold" pitchFamily="34" charset="0"/>
              </a:rPr>
              <a:t>&gt;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E3F99B22-5C29-E6AB-D01F-2B8761AA9501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554F7D05-0D4F-ED9A-4A1A-F4A851719481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14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05D9FF4D-1B12-EC3C-E77A-A0CA0886DCE0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6" name="Object 15">
              <a:extLst>
                <a:ext uri="{FF2B5EF4-FFF2-40B4-BE49-F238E27FC236}">
                  <a16:creationId xmlns:a16="http://schemas.microsoft.com/office/drawing/2014/main" id="{4B89EDE8-22FA-3CBF-39F6-64D24D518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7A934D7D-8D03-3A91-FA40-2C32B5B18011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9797059-322C-8ED3-AC98-47A29CDD6781}"/>
              </a:ext>
            </a:extLst>
          </p:cNvPr>
          <p:cNvSpPr/>
          <p:nvPr/>
        </p:nvSpPr>
        <p:spPr>
          <a:xfrm>
            <a:off x="1302029" y="4208005"/>
            <a:ext cx="3803371" cy="4446940"/>
          </a:xfrm>
          <a:prstGeom prst="roundRect">
            <a:avLst>
              <a:gd name="adj" fmla="val 8691"/>
            </a:avLst>
          </a:prstGeom>
          <a:solidFill>
            <a:srgbClr val="D4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6BC6D5C-AACB-E4EA-8665-1251D97282D9}"/>
              </a:ext>
            </a:extLst>
          </p:cNvPr>
          <p:cNvGrpSpPr/>
          <p:nvPr/>
        </p:nvGrpSpPr>
        <p:grpSpPr>
          <a:xfrm>
            <a:off x="1641615" y="4793381"/>
            <a:ext cx="3124200" cy="1688203"/>
            <a:chOff x="1676400" y="5134947"/>
            <a:chExt cx="4625732" cy="1688203"/>
          </a:xfrm>
        </p:grpSpPr>
        <p:sp>
          <p:nvSpPr>
            <p:cNvPr id="19" name="Object 27">
              <a:extLst>
                <a:ext uri="{FF2B5EF4-FFF2-40B4-BE49-F238E27FC236}">
                  <a16:creationId xmlns:a16="http://schemas.microsoft.com/office/drawing/2014/main" id="{699FC8B9-D13F-3C23-20B0-7F4D27C48981}"/>
                </a:ext>
              </a:extLst>
            </p:cNvPr>
            <p:cNvSpPr txBox="1"/>
            <p:nvPr/>
          </p:nvSpPr>
          <p:spPr>
            <a:xfrm>
              <a:off x="1869276" y="5134947"/>
              <a:ext cx="443285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한국수산자원공단</a:t>
              </a:r>
              <a:endPara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28" name="그룹 1003">
              <a:extLst>
                <a:ext uri="{FF2B5EF4-FFF2-40B4-BE49-F238E27FC236}">
                  <a16:creationId xmlns:a16="http://schemas.microsoft.com/office/drawing/2014/main" id="{52B3C666-D745-8869-8311-D53F66C5E757}"/>
                </a:ext>
              </a:extLst>
            </p:cNvPr>
            <p:cNvGrpSpPr/>
            <p:nvPr/>
          </p:nvGrpSpPr>
          <p:grpSpPr>
            <a:xfrm>
              <a:off x="1676400" y="5279085"/>
              <a:ext cx="100802" cy="100802"/>
              <a:chOff x="1509932" y="5291531"/>
              <a:chExt cx="100802" cy="100802"/>
            </a:xfrm>
          </p:grpSpPr>
          <p:pic>
            <p:nvPicPr>
              <p:cNvPr id="30" name="Object 28">
                <a:extLst>
                  <a:ext uri="{FF2B5EF4-FFF2-40B4-BE49-F238E27FC236}">
                    <a16:creationId xmlns:a16="http://schemas.microsoft.com/office/drawing/2014/main" id="{5162B666-63AD-A226-9F92-D0CCAED18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9932" y="5291531"/>
                <a:ext cx="100802" cy="100802"/>
              </a:xfrm>
              <a:prstGeom prst="rect">
                <a:avLst/>
              </a:prstGeom>
            </p:spPr>
          </p:pic>
        </p:grpSp>
        <p:sp>
          <p:nvSpPr>
            <p:cNvPr id="31" name="Object 48">
              <a:extLst>
                <a:ext uri="{FF2B5EF4-FFF2-40B4-BE49-F238E27FC236}">
                  <a16:creationId xmlns:a16="http://schemas.microsoft.com/office/drawing/2014/main" id="{022B3C4A-FADD-B823-3CE3-59FD519C98E5}"/>
                </a:ext>
              </a:extLst>
            </p:cNvPr>
            <p:cNvSpPr txBox="1"/>
            <p:nvPr/>
          </p:nvSpPr>
          <p:spPr>
            <a:xfrm>
              <a:off x="1869277" y="5561266"/>
              <a:ext cx="4258713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전국</a:t>
              </a:r>
              <a:r>
                <a:rPr 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 연안 </a:t>
              </a:r>
              <a:r>
                <a:rPr 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갯녹음</a:t>
              </a:r>
              <a:r>
                <a:rPr 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 </a:t>
              </a:r>
              <a:br>
                <a:rPr 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</a:br>
              <a:r>
                <a:rPr 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발생</a:t>
              </a:r>
              <a:r>
                <a:rPr 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 </a:t>
              </a:r>
              <a:r>
                <a:rPr 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현황</a:t>
              </a:r>
              <a:endParaRPr lang="en-US" sz="19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바다숲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 조성구역  위치</a:t>
              </a:r>
              <a:r>
                <a:rPr lang="en-US" altLang="ko-KR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(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좌표</a:t>
              </a:r>
              <a:r>
                <a:rPr lang="en-US" altLang="ko-KR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) 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정보</a:t>
              </a:r>
              <a:endParaRPr lang="en-US" sz="1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0E62191-7DD1-BDD4-6D5B-32F68F78555C}"/>
              </a:ext>
            </a:extLst>
          </p:cNvPr>
          <p:cNvGrpSpPr/>
          <p:nvPr/>
        </p:nvGrpSpPr>
        <p:grpSpPr>
          <a:xfrm>
            <a:off x="1641614" y="6684033"/>
            <a:ext cx="3124200" cy="1117775"/>
            <a:chOff x="1676400" y="5134947"/>
            <a:chExt cx="4625732" cy="1117775"/>
          </a:xfrm>
        </p:grpSpPr>
        <p:sp>
          <p:nvSpPr>
            <p:cNvPr id="42" name="Object 27">
              <a:extLst>
                <a:ext uri="{FF2B5EF4-FFF2-40B4-BE49-F238E27FC236}">
                  <a16:creationId xmlns:a16="http://schemas.microsoft.com/office/drawing/2014/main" id="{26A9B736-D3DA-0A3A-DD16-DD76FA250E4A}"/>
                </a:ext>
              </a:extLst>
            </p:cNvPr>
            <p:cNvSpPr txBox="1"/>
            <p:nvPr/>
          </p:nvSpPr>
          <p:spPr>
            <a:xfrm>
              <a:off x="1869276" y="5134947"/>
              <a:ext cx="443285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JOISS</a:t>
              </a:r>
              <a:endPara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44" name="그룹 1003">
              <a:extLst>
                <a:ext uri="{FF2B5EF4-FFF2-40B4-BE49-F238E27FC236}">
                  <a16:creationId xmlns:a16="http://schemas.microsoft.com/office/drawing/2014/main" id="{83CFA250-4DCF-B05C-83C5-AA1031258CD0}"/>
                </a:ext>
              </a:extLst>
            </p:cNvPr>
            <p:cNvGrpSpPr/>
            <p:nvPr/>
          </p:nvGrpSpPr>
          <p:grpSpPr>
            <a:xfrm>
              <a:off x="1676400" y="5279085"/>
              <a:ext cx="100802" cy="100802"/>
              <a:chOff x="1509932" y="5291531"/>
              <a:chExt cx="100802" cy="100802"/>
            </a:xfrm>
          </p:grpSpPr>
          <p:pic>
            <p:nvPicPr>
              <p:cNvPr id="47" name="Object 28">
                <a:extLst>
                  <a:ext uri="{FF2B5EF4-FFF2-40B4-BE49-F238E27FC236}">
                    <a16:creationId xmlns:a16="http://schemas.microsoft.com/office/drawing/2014/main" id="{640AA641-6FF4-44BC-C91F-FBE65C45B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9932" y="5291531"/>
                <a:ext cx="100802" cy="100802"/>
              </a:xfrm>
              <a:prstGeom prst="rect">
                <a:avLst/>
              </a:prstGeom>
            </p:spPr>
          </p:pic>
        </p:grpSp>
        <p:sp>
          <p:nvSpPr>
            <p:cNvPr id="45" name="Object 48">
              <a:extLst>
                <a:ext uri="{FF2B5EF4-FFF2-40B4-BE49-F238E27FC236}">
                  <a16:creationId xmlns:a16="http://schemas.microsoft.com/office/drawing/2014/main" id="{3C7DC2FF-EF1A-336C-A90F-1743BF032A9C}"/>
                </a:ext>
              </a:extLst>
            </p:cNvPr>
            <p:cNvSpPr txBox="1"/>
            <p:nvPr/>
          </p:nvSpPr>
          <p:spPr>
            <a:xfrm>
              <a:off x="1869277" y="5575614"/>
              <a:ext cx="4432855" cy="6771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해양환경측정망 데이터</a:t>
              </a:r>
              <a:endParaRPr lang="en-US" altLang="ko-KR" sz="19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(2002~2020)</a:t>
              </a:r>
              <a:endParaRPr lang="en-US" sz="1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4253C2D-FAF0-5850-7211-E17558D77248}"/>
              </a:ext>
            </a:extLst>
          </p:cNvPr>
          <p:cNvSpPr/>
          <p:nvPr/>
        </p:nvSpPr>
        <p:spPr>
          <a:xfrm>
            <a:off x="5322487" y="4208005"/>
            <a:ext cx="3803371" cy="4446940"/>
          </a:xfrm>
          <a:prstGeom prst="roundRect">
            <a:avLst>
              <a:gd name="adj" fmla="val 8691"/>
            </a:avLst>
          </a:prstGeom>
          <a:solidFill>
            <a:srgbClr val="D4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118C552-FBEE-A02E-337E-8151056BF087}"/>
              </a:ext>
            </a:extLst>
          </p:cNvPr>
          <p:cNvSpPr/>
          <p:nvPr/>
        </p:nvSpPr>
        <p:spPr>
          <a:xfrm>
            <a:off x="9342945" y="4208005"/>
            <a:ext cx="3803371" cy="4446940"/>
          </a:xfrm>
          <a:prstGeom prst="roundRect">
            <a:avLst>
              <a:gd name="adj" fmla="val 8691"/>
            </a:avLst>
          </a:prstGeom>
          <a:solidFill>
            <a:srgbClr val="D4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ED5EE0D-F09A-3D5F-5055-CB0DF16FD929}"/>
              </a:ext>
            </a:extLst>
          </p:cNvPr>
          <p:cNvSpPr/>
          <p:nvPr/>
        </p:nvSpPr>
        <p:spPr>
          <a:xfrm>
            <a:off x="13363403" y="4201760"/>
            <a:ext cx="3803371" cy="4446940"/>
          </a:xfrm>
          <a:prstGeom prst="roundRect">
            <a:avLst>
              <a:gd name="adj" fmla="val 8691"/>
            </a:avLst>
          </a:prstGeom>
          <a:solidFill>
            <a:srgbClr val="D4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F1D2863-2C49-CDFA-5774-87D590ECA925}"/>
              </a:ext>
            </a:extLst>
          </p:cNvPr>
          <p:cNvGrpSpPr/>
          <p:nvPr/>
        </p:nvGrpSpPr>
        <p:grpSpPr>
          <a:xfrm>
            <a:off x="13702987" y="4789669"/>
            <a:ext cx="3124200" cy="1399527"/>
            <a:chOff x="1676400" y="5134947"/>
            <a:chExt cx="4625732" cy="1399527"/>
          </a:xfrm>
        </p:grpSpPr>
        <p:sp>
          <p:nvSpPr>
            <p:cNvPr id="61" name="Object 27">
              <a:extLst>
                <a:ext uri="{FF2B5EF4-FFF2-40B4-BE49-F238E27FC236}">
                  <a16:creationId xmlns:a16="http://schemas.microsoft.com/office/drawing/2014/main" id="{145E2355-CA34-B41F-41EB-FCCFF9B1C917}"/>
                </a:ext>
              </a:extLst>
            </p:cNvPr>
            <p:cNvSpPr txBox="1"/>
            <p:nvPr/>
          </p:nvSpPr>
          <p:spPr>
            <a:xfrm>
              <a:off x="1869276" y="5134947"/>
              <a:ext cx="443285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바다숲</a:t>
              </a:r>
              <a:r>
                <a:rPr lang="ko-KR" altLang="en-US" sz="20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 조성 위치 결정</a:t>
              </a:r>
              <a:endPara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63" name="그룹 1003">
              <a:extLst>
                <a:ext uri="{FF2B5EF4-FFF2-40B4-BE49-F238E27FC236}">
                  <a16:creationId xmlns:a16="http://schemas.microsoft.com/office/drawing/2014/main" id="{3AFD9799-8BD5-31D2-0295-6E9DF042F8F4}"/>
                </a:ext>
              </a:extLst>
            </p:cNvPr>
            <p:cNvGrpSpPr/>
            <p:nvPr/>
          </p:nvGrpSpPr>
          <p:grpSpPr>
            <a:xfrm>
              <a:off x="1676400" y="5279085"/>
              <a:ext cx="100802" cy="100802"/>
              <a:chOff x="1509932" y="5291531"/>
              <a:chExt cx="100802" cy="100802"/>
            </a:xfrm>
          </p:grpSpPr>
          <p:pic>
            <p:nvPicPr>
              <p:cNvPr id="66" name="Object 28">
                <a:extLst>
                  <a:ext uri="{FF2B5EF4-FFF2-40B4-BE49-F238E27FC236}">
                    <a16:creationId xmlns:a16="http://schemas.microsoft.com/office/drawing/2014/main" id="{67801D7F-CEEF-5097-C8DA-C162CA306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9932" y="5291531"/>
                <a:ext cx="100802" cy="100802"/>
              </a:xfrm>
              <a:prstGeom prst="rect">
                <a:avLst/>
              </a:prstGeom>
            </p:spPr>
          </p:pic>
        </p:grpSp>
        <p:sp>
          <p:nvSpPr>
            <p:cNvPr id="64" name="Object 48">
              <a:extLst>
                <a:ext uri="{FF2B5EF4-FFF2-40B4-BE49-F238E27FC236}">
                  <a16:creationId xmlns:a16="http://schemas.microsoft.com/office/drawing/2014/main" id="{F9CECA2C-0DB3-29DA-BC0D-520D796189F3}"/>
                </a:ext>
              </a:extLst>
            </p:cNvPr>
            <p:cNvSpPr txBox="1"/>
            <p:nvPr/>
          </p:nvSpPr>
          <p:spPr>
            <a:xfrm>
              <a:off x="1869277" y="5564978"/>
              <a:ext cx="4432855" cy="9694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과거 대비 </a:t>
              </a:r>
              <a:r>
                <a:rPr lang="ko-KR" alt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갯녹음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 면적 비율이 높을 것으로 예측되는 지역 선별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1627BF0-7410-0342-7DA0-8CF0E1C9630D}"/>
              </a:ext>
            </a:extLst>
          </p:cNvPr>
          <p:cNvGrpSpPr/>
          <p:nvPr/>
        </p:nvGrpSpPr>
        <p:grpSpPr>
          <a:xfrm>
            <a:off x="13737027" y="6474228"/>
            <a:ext cx="3124200" cy="1418483"/>
            <a:chOff x="1676400" y="5134947"/>
            <a:chExt cx="4625732" cy="1418483"/>
          </a:xfrm>
        </p:grpSpPr>
        <p:sp>
          <p:nvSpPr>
            <p:cNvPr id="69" name="Object 27">
              <a:extLst>
                <a:ext uri="{FF2B5EF4-FFF2-40B4-BE49-F238E27FC236}">
                  <a16:creationId xmlns:a16="http://schemas.microsoft.com/office/drawing/2014/main" id="{51B43B34-A653-015E-16FA-9BD47A231926}"/>
                </a:ext>
              </a:extLst>
            </p:cNvPr>
            <p:cNvSpPr txBox="1"/>
            <p:nvPr/>
          </p:nvSpPr>
          <p:spPr>
            <a:xfrm>
              <a:off x="1869277" y="5134947"/>
              <a:ext cx="443285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이산화탄소 </a:t>
              </a:r>
              <a:r>
                <a:rPr lang="ko-KR" altLang="en-US" sz="20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감축량</a:t>
              </a:r>
              <a:r>
                <a:rPr lang="ko-KR" altLang="en-US" sz="20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 예측</a:t>
              </a:r>
              <a:endPara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83" name="그룹 1003">
              <a:extLst>
                <a:ext uri="{FF2B5EF4-FFF2-40B4-BE49-F238E27FC236}">
                  <a16:creationId xmlns:a16="http://schemas.microsoft.com/office/drawing/2014/main" id="{A2C5E5CA-2988-6C79-A7E0-501F033C0FBE}"/>
                </a:ext>
              </a:extLst>
            </p:cNvPr>
            <p:cNvGrpSpPr/>
            <p:nvPr/>
          </p:nvGrpSpPr>
          <p:grpSpPr>
            <a:xfrm>
              <a:off x="1676400" y="5279085"/>
              <a:ext cx="100802" cy="100802"/>
              <a:chOff x="1509932" y="5291531"/>
              <a:chExt cx="100802" cy="100802"/>
            </a:xfrm>
          </p:grpSpPr>
          <p:pic>
            <p:nvPicPr>
              <p:cNvPr id="85" name="Object 28">
                <a:extLst>
                  <a:ext uri="{FF2B5EF4-FFF2-40B4-BE49-F238E27FC236}">
                    <a16:creationId xmlns:a16="http://schemas.microsoft.com/office/drawing/2014/main" id="{B7EE01FE-925A-A4DC-2152-869EA53C5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9932" y="5291531"/>
                <a:ext cx="100802" cy="100802"/>
              </a:xfrm>
              <a:prstGeom prst="rect">
                <a:avLst/>
              </a:prstGeom>
            </p:spPr>
          </p:pic>
        </p:grpSp>
        <p:sp>
          <p:nvSpPr>
            <p:cNvPr id="84" name="Object 48">
              <a:extLst>
                <a:ext uri="{FF2B5EF4-FFF2-40B4-BE49-F238E27FC236}">
                  <a16:creationId xmlns:a16="http://schemas.microsoft.com/office/drawing/2014/main" id="{DA514DEB-C2C6-A3AF-9A27-D3F7A389D550}"/>
                </a:ext>
              </a:extLst>
            </p:cNvPr>
            <p:cNvSpPr txBox="1"/>
            <p:nvPr/>
          </p:nvSpPr>
          <p:spPr>
            <a:xfrm>
              <a:off x="1869277" y="5583934"/>
              <a:ext cx="4432855" cy="9694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선정된 지역에 바다숲이 조성되었을 때 예상되는</a:t>
              </a:r>
              <a:endParaRPr lang="en-US" altLang="ko-KR" sz="19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이산화탄소 </a:t>
              </a:r>
              <a:r>
                <a:rPr lang="ko-KR" alt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감축량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제시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4E9AC07-7B2B-6DB0-7189-E5689A627C30}"/>
              </a:ext>
            </a:extLst>
          </p:cNvPr>
          <p:cNvGrpSpPr/>
          <p:nvPr/>
        </p:nvGrpSpPr>
        <p:grpSpPr>
          <a:xfrm>
            <a:off x="9682530" y="4789669"/>
            <a:ext cx="3124200" cy="1108118"/>
            <a:chOff x="1676400" y="5134947"/>
            <a:chExt cx="4625732" cy="1108118"/>
          </a:xfrm>
        </p:grpSpPr>
        <p:sp>
          <p:nvSpPr>
            <p:cNvPr id="87" name="Object 27">
              <a:extLst>
                <a:ext uri="{FF2B5EF4-FFF2-40B4-BE49-F238E27FC236}">
                  <a16:creationId xmlns:a16="http://schemas.microsoft.com/office/drawing/2014/main" id="{AA4787F3-58A9-49A9-72D7-D16D3B904C10}"/>
                </a:ext>
              </a:extLst>
            </p:cNvPr>
            <p:cNvSpPr txBox="1"/>
            <p:nvPr/>
          </p:nvSpPr>
          <p:spPr>
            <a:xfrm>
              <a:off x="1869276" y="5134947"/>
              <a:ext cx="443285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fbprophet</a:t>
              </a:r>
              <a:endPara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88" name="그룹 1003">
              <a:extLst>
                <a:ext uri="{FF2B5EF4-FFF2-40B4-BE49-F238E27FC236}">
                  <a16:creationId xmlns:a16="http://schemas.microsoft.com/office/drawing/2014/main" id="{D96B36EE-4686-A67D-2309-29A15A13DE92}"/>
                </a:ext>
              </a:extLst>
            </p:cNvPr>
            <p:cNvGrpSpPr/>
            <p:nvPr/>
          </p:nvGrpSpPr>
          <p:grpSpPr>
            <a:xfrm>
              <a:off x="1676400" y="5279085"/>
              <a:ext cx="100802" cy="100802"/>
              <a:chOff x="1509932" y="5291531"/>
              <a:chExt cx="100802" cy="100802"/>
            </a:xfrm>
          </p:grpSpPr>
          <p:pic>
            <p:nvPicPr>
              <p:cNvPr id="90" name="Object 28">
                <a:extLst>
                  <a:ext uri="{FF2B5EF4-FFF2-40B4-BE49-F238E27FC236}">
                    <a16:creationId xmlns:a16="http://schemas.microsoft.com/office/drawing/2014/main" id="{A7CBC03C-55E0-A242-6CB6-8C2AAE76E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9932" y="5291531"/>
                <a:ext cx="100802" cy="100802"/>
              </a:xfrm>
              <a:prstGeom prst="rect">
                <a:avLst/>
              </a:prstGeom>
            </p:spPr>
          </p:pic>
        </p:grpSp>
        <p:sp>
          <p:nvSpPr>
            <p:cNvPr id="89" name="Object 48">
              <a:extLst>
                <a:ext uri="{FF2B5EF4-FFF2-40B4-BE49-F238E27FC236}">
                  <a16:creationId xmlns:a16="http://schemas.microsoft.com/office/drawing/2014/main" id="{671A73FC-CDCD-78B4-38C3-D5DA9FC06816}"/>
                </a:ext>
              </a:extLst>
            </p:cNvPr>
            <p:cNvSpPr txBox="1"/>
            <p:nvPr/>
          </p:nvSpPr>
          <p:spPr>
            <a:xfrm>
              <a:off x="1869277" y="5565957"/>
              <a:ext cx="4432855" cy="6771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과거 데이터를 이용하여 </a:t>
              </a:r>
              <a:r>
                <a:rPr lang="en-US" altLang="ko-KR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2021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년 </a:t>
              </a:r>
              <a:r>
                <a:rPr lang="ko-KR" alt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예측값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 도출</a:t>
              </a:r>
              <a:endParaRPr lang="en-US" sz="1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D64CC81-AA74-0544-0C84-A6F1B2529D93}"/>
              </a:ext>
            </a:extLst>
          </p:cNvPr>
          <p:cNvGrpSpPr/>
          <p:nvPr/>
        </p:nvGrpSpPr>
        <p:grpSpPr>
          <a:xfrm>
            <a:off x="9710519" y="6474228"/>
            <a:ext cx="3096211" cy="1641072"/>
            <a:chOff x="1717841" y="4925142"/>
            <a:chExt cx="4584291" cy="1641072"/>
          </a:xfrm>
        </p:grpSpPr>
        <p:sp>
          <p:nvSpPr>
            <p:cNvPr id="92" name="Object 27">
              <a:extLst>
                <a:ext uri="{FF2B5EF4-FFF2-40B4-BE49-F238E27FC236}">
                  <a16:creationId xmlns:a16="http://schemas.microsoft.com/office/drawing/2014/main" id="{99B8133E-8284-889D-D0DA-B638655E7728}"/>
                </a:ext>
              </a:extLst>
            </p:cNvPr>
            <p:cNvSpPr txBox="1"/>
            <p:nvPr/>
          </p:nvSpPr>
          <p:spPr>
            <a:xfrm>
              <a:off x="1864681" y="4925142"/>
              <a:ext cx="4432855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spc="-15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RandomForest</a:t>
              </a:r>
              <a:r>
                <a:rPr lang="en-US" sz="2000" spc="-15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, </a:t>
              </a:r>
              <a:r>
                <a:rPr lang="en-US" sz="2000" spc="-15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XGBoost</a:t>
              </a:r>
              <a:r>
                <a:rPr lang="en-US" sz="2000" spc="-15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, Multi Linear Regression</a:t>
              </a:r>
              <a:endParaRPr lang="en-US" sz="2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93" name="그룹 1003">
              <a:extLst>
                <a:ext uri="{FF2B5EF4-FFF2-40B4-BE49-F238E27FC236}">
                  <a16:creationId xmlns:a16="http://schemas.microsoft.com/office/drawing/2014/main" id="{1EA2455E-C189-2B13-25D8-8FEE78287695}"/>
                </a:ext>
              </a:extLst>
            </p:cNvPr>
            <p:cNvGrpSpPr/>
            <p:nvPr/>
          </p:nvGrpSpPr>
          <p:grpSpPr>
            <a:xfrm>
              <a:off x="1717841" y="5065717"/>
              <a:ext cx="100802" cy="100802"/>
              <a:chOff x="1551373" y="5078163"/>
              <a:chExt cx="100802" cy="100802"/>
            </a:xfrm>
          </p:grpSpPr>
          <p:pic>
            <p:nvPicPr>
              <p:cNvPr id="95" name="Object 28">
                <a:extLst>
                  <a:ext uri="{FF2B5EF4-FFF2-40B4-BE49-F238E27FC236}">
                    <a16:creationId xmlns:a16="http://schemas.microsoft.com/office/drawing/2014/main" id="{A30A03A6-D643-A2FF-1966-5405A7956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1373" y="5078163"/>
                <a:ext cx="100802" cy="100802"/>
              </a:xfrm>
              <a:prstGeom prst="rect">
                <a:avLst/>
              </a:prstGeom>
            </p:spPr>
          </p:pic>
        </p:grpSp>
        <p:sp>
          <p:nvSpPr>
            <p:cNvPr id="94" name="Object 48">
              <a:extLst>
                <a:ext uri="{FF2B5EF4-FFF2-40B4-BE49-F238E27FC236}">
                  <a16:creationId xmlns:a16="http://schemas.microsoft.com/office/drawing/2014/main" id="{AB33B0E0-E74E-2B1D-C88E-E3B463BD2E62}"/>
                </a:ext>
              </a:extLst>
            </p:cNvPr>
            <p:cNvSpPr txBox="1"/>
            <p:nvPr/>
          </p:nvSpPr>
          <p:spPr>
            <a:xfrm>
              <a:off x="1869277" y="5596718"/>
              <a:ext cx="4432855" cy="9694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fbprophet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결과로 도출된 </a:t>
              </a:r>
              <a:r>
                <a:rPr lang="ko-KR" alt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예측값을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모델에 적용하여 </a:t>
              </a:r>
              <a:r>
                <a:rPr lang="ko-KR" alt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갯녹음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비율 예측 모델 구현</a:t>
              </a:r>
              <a:endParaRPr lang="en-US" sz="19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997" name="그룹 996">
            <a:extLst>
              <a:ext uri="{FF2B5EF4-FFF2-40B4-BE49-F238E27FC236}">
                <a16:creationId xmlns:a16="http://schemas.microsoft.com/office/drawing/2014/main" id="{11A6D61D-F513-9910-4359-7344790C2927}"/>
              </a:ext>
            </a:extLst>
          </p:cNvPr>
          <p:cNvGrpSpPr/>
          <p:nvPr/>
        </p:nvGrpSpPr>
        <p:grpSpPr>
          <a:xfrm>
            <a:off x="5662072" y="4636290"/>
            <a:ext cx="3124200" cy="1108118"/>
            <a:chOff x="1676400" y="5134947"/>
            <a:chExt cx="4625732" cy="1108118"/>
          </a:xfrm>
        </p:grpSpPr>
        <p:sp>
          <p:nvSpPr>
            <p:cNvPr id="998" name="Object 27">
              <a:extLst>
                <a:ext uri="{FF2B5EF4-FFF2-40B4-BE49-F238E27FC236}">
                  <a16:creationId xmlns:a16="http://schemas.microsoft.com/office/drawing/2014/main" id="{B2BFF006-D941-AE59-8469-ACC986C0CA89}"/>
                </a:ext>
              </a:extLst>
            </p:cNvPr>
            <p:cNvSpPr txBox="1"/>
            <p:nvPr/>
          </p:nvSpPr>
          <p:spPr>
            <a:xfrm>
              <a:off x="1869277" y="5134947"/>
              <a:ext cx="443285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데이터 병합 및 </a:t>
              </a:r>
              <a:r>
                <a:rPr lang="ko-KR" altLang="en-US" sz="20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결측치</a:t>
              </a:r>
              <a:r>
                <a:rPr lang="ko-KR" altLang="en-US" sz="20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 처리</a:t>
              </a:r>
              <a:endPara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999" name="그룹 1003">
              <a:extLst>
                <a:ext uri="{FF2B5EF4-FFF2-40B4-BE49-F238E27FC236}">
                  <a16:creationId xmlns:a16="http://schemas.microsoft.com/office/drawing/2014/main" id="{B24C0B57-A42F-267A-C266-8F77C8D3A2D5}"/>
                </a:ext>
              </a:extLst>
            </p:cNvPr>
            <p:cNvGrpSpPr/>
            <p:nvPr/>
          </p:nvGrpSpPr>
          <p:grpSpPr>
            <a:xfrm>
              <a:off x="1676400" y="5279085"/>
              <a:ext cx="100802" cy="100802"/>
              <a:chOff x="1509932" y="5291531"/>
              <a:chExt cx="100802" cy="100802"/>
            </a:xfrm>
          </p:grpSpPr>
          <p:pic>
            <p:nvPicPr>
              <p:cNvPr id="1015" name="Object 28">
                <a:extLst>
                  <a:ext uri="{FF2B5EF4-FFF2-40B4-BE49-F238E27FC236}">
                    <a16:creationId xmlns:a16="http://schemas.microsoft.com/office/drawing/2014/main" id="{ADB0FA81-7DB2-B4FE-E827-0DA24F461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9932" y="5291531"/>
                <a:ext cx="100802" cy="100802"/>
              </a:xfrm>
              <a:prstGeom prst="rect">
                <a:avLst/>
              </a:prstGeom>
            </p:spPr>
          </p:pic>
        </p:grpSp>
        <p:sp>
          <p:nvSpPr>
            <p:cNvPr id="1000" name="Object 48">
              <a:extLst>
                <a:ext uri="{FF2B5EF4-FFF2-40B4-BE49-F238E27FC236}">
                  <a16:creationId xmlns:a16="http://schemas.microsoft.com/office/drawing/2014/main" id="{EA07F2C0-8C19-F9B8-9A68-8B919523BC06}"/>
                </a:ext>
              </a:extLst>
            </p:cNvPr>
            <p:cNvSpPr txBox="1"/>
            <p:nvPr/>
          </p:nvSpPr>
          <p:spPr>
            <a:xfrm>
              <a:off x="1869277" y="5565957"/>
              <a:ext cx="4432855" cy="6771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제거 및 </a:t>
              </a:r>
              <a:r>
                <a:rPr lang="ko-KR" alt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평균대치법을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활용한 </a:t>
              </a:r>
              <a:r>
                <a:rPr lang="en-US" altLang="ko-KR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 </a:t>
              </a:r>
              <a:r>
                <a:rPr lang="ko-KR" altLang="en-US" sz="19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전처리</a:t>
              </a:r>
              <a:endParaRPr lang="en-US" sz="19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16" name="그룹 1015">
            <a:extLst>
              <a:ext uri="{FF2B5EF4-FFF2-40B4-BE49-F238E27FC236}">
                <a16:creationId xmlns:a16="http://schemas.microsoft.com/office/drawing/2014/main" id="{82D2B4BF-FED5-611B-44A3-22B6CD296C1F}"/>
              </a:ext>
            </a:extLst>
          </p:cNvPr>
          <p:cNvGrpSpPr/>
          <p:nvPr/>
        </p:nvGrpSpPr>
        <p:grpSpPr>
          <a:xfrm>
            <a:off x="5662072" y="5981700"/>
            <a:ext cx="3124200" cy="1072459"/>
            <a:chOff x="1676400" y="5134947"/>
            <a:chExt cx="4625732" cy="1072459"/>
          </a:xfrm>
        </p:grpSpPr>
        <p:sp>
          <p:nvSpPr>
            <p:cNvPr id="1017" name="Object 27">
              <a:extLst>
                <a:ext uri="{FF2B5EF4-FFF2-40B4-BE49-F238E27FC236}">
                  <a16:creationId xmlns:a16="http://schemas.microsoft.com/office/drawing/2014/main" id="{74081D90-A380-DAD6-455A-9CC68BBA34DB}"/>
                </a:ext>
              </a:extLst>
            </p:cNvPr>
            <p:cNvSpPr txBox="1"/>
            <p:nvPr/>
          </p:nvSpPr>
          <p:spPr>
            <a:xfrm>
              <a:off x="1869277" y="5134947"/>
              <a:ext cx="443285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필요한 변수 추가</a:t>
              </a:r>
              <a:endPara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18" name="그룹 1003">
              <a:extLst>
                <a:ext uri="{FF2B5EF4-FFF2-40B4-BE49-F238E27FC236}">
                  <a16:creationId xmlns:a16="http://schemas.microsoft.com/office/drawing/2014/main" id="{096C99C0-1784-BC14-D4FF-6BFAD3A0A19C}"/>
                </a:ext>
              </a:extLst>
            </p:cNvPr>
            <p:cNvGrpSpPr/>
            <p:nvPr/>
          </p:nvGrpSpPr>
          <p:grpSpPr>
            <a:xfrm>
              <a:off x="1676400" y="5279085"/>
              <a:ext cx="100802" cy="100802"/>
              <a:chOff x="1509932" y="5291531"/>
              <a:chExt cx="100802" cy="100802"/>
            </a:xfrm>
          </p:grpSpPr>
          <p:pic>
            <p:nvPicPr>
              <p:cNvPr id="1020" name="Object 28">
                <a:extLst>
                  <a:ext uri="{FF2B5EF4-FFF2-40B4-BE49-F238E27FC236}">
                    <a16:creationId xmlns:a16="http://schemas.microsoft.com/office/drawing/2014/main" id="{11DC5181-E766-E1D2-CF80-B3A9A58A3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9932" y="5291531"/>
                <a:ext cx="100802" cy="100802"/>
              </a:xfrm>
              <a:prstGeom prst="rect">
                <a:avLst/>
              </a:prstGeom>
            </p:spPr>
          </p:pic>
        </p:grpSp>
        <p:sp>
          <p:nvSpPr>
            <p:cNvPr id="1019" name="Object 48">
              <a:extLst>
                <a:ext uri="{FF2B5EF4-FFF2-40B4-BE49-F238E27FC236}">
                  <a16:creationId xmlns:a16="http://schemas.microsoft.com/office/drawing/2014/main" id="{6E30FDC4-6357-68A7-C30E-E644FC7F6A2F}"/>
                </a:ext>
              </a:extLst>
            </p:cNvPr>
            <p:cNvSpPr txBox="1"/>
            <p:nvPr/>
          </p:nvSpPr>
          <p:spPr>
            <a:xfrm>
              <a:off x="1869277" y="5530298"/>
              <a:ext cx="4432855" cy="6771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탐색적 분석을 통해</a:t>
              </a:r>
              <a:endParaRPr lang="en-US" altLang="ko-KR" sz="19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해역</a:t>
              </a:r>
              <a:r>
                <a:rPr lang="en-US" altLang="ko-KR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 </a:t>
              </a:r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변수 추가</a:t>
              </a:r>
              <a:endParaRPr lang="en-US" sz="19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21" name="그룹 1020">
            <a:extLst>
              <a:ext uri="{FF2B5EF4-FFF2-40B4-BE49-F238E27FC236}">
                <a16:creationId xmlns:a16="http://schemas.microsoft.com/office/drawing/2014/main" id="{1215A631-DE0D-7D9F-2305-7D032A234815}"/>
              </a:ext>
            </a:extLst>
          </p:cNvPr>
          <p:cNvGrpSpPr/>
          <p:nvPr/>
        </p:nvGrpSpPr>
        <p:grpSpPr>
          <a:xfrm>
            <a:off x="5662073" y="7342239"/>
            <a:ext cx="3124200" cy="773061"/>
            <a:chOff x="1676400" y="5134947"/>
            <a:chExt cx="4625732" cy="773061"/>
          </a:xfrm>
        </p:grpSpPr>
        <p:sp>
          <p:nvSpPr>
            <p:cNvPr id="1022" name="Object 27">
              <a:extLst>
                <a:ext uri="{FF2B5EF4-FFF2-40B4-BE49-F238E27FC236}">
                  <a16:creationId xmlns:a16="http://schemas.microsoft.com/office/drawing/2014/main" id="{8D1998CC-4179-400F-F1FC-C03DBF3DBEA1}"/>
                </a:ext>
              </a:extLst>
            </p:cNvPr>
            <p:cNvSpPr txBox="1"/>
            <p:nvPr/>
          </p:nvSpPr>
          <p:spPr>
            <a:xfrm>
              <a:off x="1869277" y="5134947"/>
              <a:ext cx="443285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변수 선정</a:t>
              </a:r>
              <a:endPara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23" name="그룹 1003">
              <a:extLst>
                <a:ext uri="{FF2B5EF4-FFF2-40B4-BE49-F238E27FC236}">
                  <a16:creationId xmlns:a16="http://schemas.microsoft.com/office/drawing/2014/main" id="{D0253320-B4CB-60B4-2E70-000F5159C7BD}"/>
                </a:ext>
              </a:extLst>
            </p:cNvPr>
            <p:cNvGrpSpPr/>
            <p:nvPr/>
          </p:nvGrpSpPr>
          <p:grpSpPr>
            <a:xfrm>
              <a:off x="1676400" y="5279085"/>
              <a:ext cx="100802" cy="100802"/>
              <a:chOff x="1509932" y="5291531"/>
              <a:chExt cx="100802" cy="100802"/>
            </a:xfrm>
          </p:grpSpPr>
          <p:pic>
            <p:nvPicPr>
              <p:cNvPr id="1025" name="Object 28">
                <a:extLst>
                  <a:ext uri="{FF2B5EF4-FFF2-40B4-BE49-F238E27FC236}">
                    <a16:creationId xmlns:a16="http://schemas.microsoft.com/office/drawing/2014/main" id="{A57BE9C9-D958-6DAC-AB57-BD307C54C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9932" y="5291531"/>
                <a:ext cx="100802" cy="100802"/>
              </a:xfrm>
              <a:prstGeom prst="rect">
                <a:avLst/>
              </a:prstGeom>
            </p:spPr>
          </p:pic>
        </p:grpSp>
        <p:sp>
          <p:nvSpPr>
            <p:cNvPr id="1024" name="Object 48">
              <a:extLst>
                <a:ext uri="{FF2B5EF4-FFF2-40B4-BE49-F238E27FC236}">
                  <a16:creationId xmlns:a16="http://schemas.microsoft.com/office/drawing/2014/main" id="{79FBAA40-9B53-D40F-7160-F087BB0DEDBB}"/>
                </a:ext>
              </a:extLst>
            </p:cNvPr>
            <p:cNvSpPr txBox="1"/>
            <p:nvPr/>
          </p:nvSpPr>
          <p:spPr>
            <a:xfrm>
              <a:off x="1869277" y="5523287"/>
              <a:ext cx="4432855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9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상관계수가 높은 변수 선택</a:t>
              </a:r>
              <a:endParaRPr lang="en-US" sz="19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88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818428E9-1E92-B13F-35E6-18D80AEDC54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F2EEDA-38F6-1526-A4B7-0F0C7EC7E4AC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E9580AC-AF97-2468-F48F-0E911954977A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33BB7EFB-BDE3-E793-1A75-57BF12770C94}"/>
                </a:ext>
              </a:extLst>
            </p:cNvPr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1.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수집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1" name="Object 6">
            <a:extLst>
              <a:ext uri="{FF2B5EF4-FFF2-40B4-BE49-F238E27FC236}">
                <a16:creationId xmlns:a16="http://schemas.microsoft.com/office/drawing/2014/main" id="{D969B206-9A1B-C5CD-8F8B-33445DB46A7F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15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2" name="그룹 1003">
            <a:extLst>
              <a:ext uri="{FF2B5EF4-FFF2-40B4-BE49-F238E27FC236}">
                <a16:creationId xmlns:a16="http://schemas.microsoft.com/office/drawing/2014/main" id="{F41FCDF7-21D8-8603-6DA7-18E887EA69D9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53" name="Object 15">
              <a:extLst>
                <a:ext uri="{FF2B5EF4-FFF2-40B4-BE49-F238E27FC236}">
                  <a16:creationId xmlns:a16="http://schemas.microsoft.com/office/drawing/2014/main" id="{E4027B6A-35D5-DED2-A760-61C59930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54" name="Object 5">
            <a:extLst>
              <a:ext uri="{FF2B5EF4-FFF2-40B4-BE49-F238E27FC236}">
                <a16:creationId xmlns:a16="http://schemas.microsoft.com/office/drawing/2014/main" id="{0871918D-88F9-CE75-B640-C5AF5B31728D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09B6105A-1215-A7C4-327D-BED9A99662AB}"/>
              </a:ext>
            </a:extLst>
          </p:cNvPr>
          <p:cNvGrpSpPr/>
          <p:nvPr/>
        </p:nvGrpSpPr>
        <p:grpSpPr>
          <a:xfrm>
            <a:off x="1032901" y="3009900"/>
            <a:ext cx="8002143" cy="5300131"/>
            <a:chOff x="9498217" y="3043769"/>
            <a:chExt cx="8002143" cy="5300131"/>
          </a:xfrm>
        </p:grpSpPr>
        <p:grpSp>
          <p:nvGrpSpPr>
            <p:cNvPr id="1040" name="그룹 1039">
              <a:extLst>
                <a:ext uri="{FF2B5EF4-FFF2-40B4-BE49-F238E27FC236}">
                  <a16:creationId xmlns:a16="http://schemas.microsoft.com/office/drawing/2014/main" id="{65885310-BD7D-4B9F-2A15-F2D078D3F3BD}"/>
                </a:ext>
              </a:extLst>
            </p:cNvPr>
            <p:cNvGrpSpPr/>
            <p:nvPr/>
          </p:nvGrpSpPr>
          <p:grpSpPr>
            <a:xfrm>
              <a:off x="9498217" y="3043769"/>
              <a:ext cx="8002143" cy="2075093"/>
              <a:chOff x="9151956" y="2950446"/>
              <a:chExt cx="8002143" cy="2075093"/>
            </a:xfrm>
          </p:grpSpPr>
          <p:sp>
            <p:nvSpPr>
              <p:cNvPr id="1041" name="Object 13">
                <a:extLst>
                  <a:ext uri="{FF2B5EF4-FFF2-40B4-BE49-F238E27FC236}">
                    <a16:creationId xmlns:a16="http://schemas.microsoft.com/office/drawing/2014/main" id="{68DCEF96-31EF-CFFC-374B-36DEC96A908D}"/>
                  </a:ext>
                </a:extLst>
              </p:cNvPr>
              <p:cNvSpPr txBox="1"/>
              <p:nvPr/>
            </p:nvSpPr>
            <p:spPr>
              <a:xfrm>
                <a:off x="9151956" y="3578989"/>
                <a:ext cx="8002143" cy="14465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우리나라 연안 및 근해역의 해양환경 상태와 오염원에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대한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조사를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통해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해양환경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현황을 종합적으로 파악하기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위해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수집</a:t>
                </a:r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된 데이터</a:t>
                </a:r>
                <a:endParaRPr lang="en-US" sz="22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endParaRPr>
              </a:p>
              <a:p>
                <a:endParaRPr lang="en-US" sz="22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endParaRPr>
              </a:p>
              <a:p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주요 변수</a:t>
                </a:r>
                <a:r>
                  <a:rPr lang="en-US" altLang="ko-KR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: </a:t>
                </a:r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수온</a:t>
                </a:r>
                <a:r>
                  <a:rPr lang="en-US" altLang="ko-KR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, </a:t>
                </a:r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염도</a:t>
                </a:r>
                <a:r>
                  <a:rPr lang="en-US" altLang="ko-KR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, </a:t>
                </a:r>
                <a:r>
                  <a:rPr lang="ko-KR" alt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총질소</a:t>
                </a:r>
                <a:r>
                  <a:rPr lang="en-US" altLang="ko-KR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, </a:t>
                </a:r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총인</a:t>
                </a:r>
                <a:r>
                  <a:rPr lang="en-US" altLang="ko-KR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, </a:t>
                </a:r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투명도  등</a:t>
                </a:r>
                <a:endParaRPr lang="en-US" altLang="ko-KR" sz="2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042" name="Object 28">
                <a:extLst>
                  <a:ext uri="{FF2B5EF4-FFF2-40B4-BE49-F238E27FC236}">
                    <a16:creationId xmlns:a16="http://schemas.microsoft.com/office/drawing/2014/main" id="{7DA06AB8-5D6F-80E0-193E-29E68EF3D1E1}"/>
                  </a:ext>
                </a:extLst>
              </p:cNvPr>
              <p:cNvSpPr txBox="1"/>
              <p:nvPr/>
            </p:nvSpPr>
            <p:spPr>
              <a:xfrm>
                <a:off x="9151956" y="2950446"/>
                <a:ext cx="8002143" cy="49244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1) </a:t>
                </a:r>
                <a:r>
                  <a:rPr lang="en-US" sz="2600" b="1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해양환경측정망</a:t>
                </a:r>
                <a:r>
                  <a:rPr 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sz="2600" b="1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데이터</a:t>
                </a:r>
                <a:r>
                  <a:rPr 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sz="20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_ </a:t>
                </a:r>
                <a:r>
                  <a:rPr lang="en-US" altLang="ko-KR" sz="20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JOISS</a:t>
                </a:r>
                <a:endParaRPr lang="en-US" sz="2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1043" name="그룹 1042">
              <a:extLst>
                <a:ext uri="{FF2B5EF4-FFF2-40B4-BE49-F238E27FC236}">
                  <a16:creationId xmlns:a16="http://schemas.microsoft.com/office/drawing/2014/main" id="{169C471A-AD41-A5FA-8B1C-71988ABC874D}"/>
                </a:ext>
              </a:extLst>
            </p:cNvPr>
            <p:cNvGrpSpPr/>
            <p:nvPr/>
          </p:nvGrpSpPr>
          <p:grpSpPr>
            <a:xfrm>
              <a:off x="9498217" y="5712902"/>
              <a:ext cx="7620000" cy="1018479"/>
              <a:chOff x="9217799" y="6459715"/>
              <a:chExt cx="6098401" cy="1018479"/>
            </a:xfrm>
          </p:grpSpPr>
          <p:sp>
            <p:nvSpPr>
              <p:cNvPr id="1044" name="Object 12">
                <a:extLst>
                  <a:ext uri="{FF2B5EF4-FFF2-40B4-BE49-F238E27FC236}">
                    <a16:creationId xmlns:a16="http://schemas.microsoft.com/office/drawing/2014/main" id="{982880C6-74AA-3170-B90E-40CD9556E65C}"/>
                  </a:ext>
                </a:extLst>
              </p:cNvPr>
              <p:cNvSpPr txBox="1"/>
              <p:nvPr/>
            </p:nvSpPr>
            <p:spPr>
              <a:xfrm>
                <a:off x="9217799" y="6459715"/>
                <a:ext cx="5486400" cy="49244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2) </a:t>
                </a:r>
                <a:r>
                  <a:rPr lang="ko-KR" alt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전국 연안 </a:t>
                </a:r>
                <a:r>
                  <a:rPr lang="ko-KR" altLang="en-US" sz="2600" b="1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갯녹음</a:t>
                </a:r>
                <a:r>
                  <a:rPr lang="ko-KR" alt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 발생 현황 </a:t>
                </a:r>
                <a:r>
                  <a:rPr lang="en-US" altLang="ko-KR" sz="20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_ </a:t>
                </a:r>
                <a:r>
                  <a:rPr lang="en-US" altLang="ko-KR" sz="2000" b="1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한국수산자원공단</a:t>
                </a:r>
                <a:r>
                  <a:rPr lang="en-US" altLang="ko-KR" sz="20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 </a:t>
                </a:r>
                <a:endParaRPr lang="en-US" sz="2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45" name="Object 30">
                <a:extLst>
                  <a:ext uri="{FF2B5EF4-FFF2-40B4-BE49-F238E27FC236}">
                    <a16:creationId xmlns:a16="http://schemas.microsoft.com/office/drawing/2014/main" id="{15EEBF7F-4DA9-E440-32C4-41AF0FC2DBE5}"/>
                  </a:ext>
                </a:extLst>
              </p:cNvPr>
              <p:cNvSpPr txBox="1"/>
              <p:nvPr/>
            </p:nvSpPr>
            <p:spPr>
              <a:xfrm>
                <a:off x="9217799" y="7078084"/>
                <a:ext cx="6098401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0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지점</a:t>
                </a:r>
                <a:r>
                  <a:rPr lang="en-US" sz="20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별 최근 </a:t>
                </a:r>
                <a:r>
                  <a:rPr lang="en-US" sz="20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갯녹음</a:t>
                </a:r>
                <a:r>
                  <a:rPr lang="en-US" sz="20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sz="20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현황</a:t>
                </a:r>
                <a:r>
                  <a:rPr lang="en-US" sz="20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(갯녹음 면적, 갯녹음 비율) 데이터</a:t>
                </a:r>
                <a:endParaRPr 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046" name="그룹 1045">
              <a:extLst>
                <a:ext uri="{FF2B5EF4-FFF2-40B4-BE49-F238E27FC236}">
                  <a16:creationId xmlns:a16="http://schemas.microsoft.com/office/drawing/2014/main" id="{BA211232-97FA-3DA4-AB06-5108C9FA56C9}"/>
                </a:ext>
              </a:extLst>
            </p:cNvPr>
            <p:cNvGrpSpPr/>
            <p:nvPr/>
          </p:nvGrpSpPr>
          <p:grpSpPr>
            <a:xfrm>
              <a:off x="9498218" y="7321661"/>
              <a:ext cx="7619999" cy="1022239"/>
              <a:chOff x="9217799" y="7921339"/>
              <a:chExt cx="5319724" cy="1022239"/>
            </a:xfrm>
          </p:grpSpPr>
          <p:sp>
            <p:nvSpPr>
              <p:cNvPr id="1047" name="Object 31">
                <a:extLst>
                  <a:ext uri="{FF2B5EF4-FFF2-40B4-BE49-F238E27FC236}">
                    <a16:creationId xmlns:a16="http://schemas.microsoft.com/office/drawing/2014/main" id="{09E21FB8-FCF9-1B3B-1B4A-17052FE88079}"/>
                  </a:ext>
                </a:extLst>
              </p:cNvPr>
              <p:cNvSpPr txBox="1"/>
              <p:nvPr/>
            </p:nvSpPr>
            <p:spPr>
              <a:xfrm>
                <a:off x="9217799" y="7921339"/>
                <a:ext cx="5319724" cy="49244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3) </a:t>
                </a:r>
                <a:r>
                  <a:rPr lang="en-US" sz="2600" b="1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바다숲</a:t>
                </a:r>
                <a:r>
                  <a:rPr 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sz="2600" b="1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조성</a:t>
                </a:r>
                <a:r>
                  <a:rPr 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ko-KR" alt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구역 위치</a:t>
                </a:r>
                <a:r>
                  <a:rPr lang="en-US" altLang="ko-KR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(</a:t>
                </a:r>
                <a:r>
                  <a:rPr lang="ko-KR" alt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좌표</a:t>
                </a:r>
                <a:r>
                  <a:rPr lang="en-US" altLang="ko-KR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) </a:t>
                </a:r>
                <a:r>
                  <a:rPr lang="ko-KR" altLang="en-US" sz="26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정보 </a:t>
                </a:r>
                <a:r>
                  <a:rPr lang="en-US" altLang="ko-KR" sz="20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_ </a:t>
                </a:r>
                <a:r>
                  <a:rPr lang="en-US" altLang="ko-KR" sz="2000" b="1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한국수산자원공단</a:t>
                </a:r>
                <a:r>
                  <a:rPr lang="en-US" altLang="ko-KR" sz="2000" b="1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 </a:t>
                </a:r>
                <a:endParaRPr lang="en-US" sz="2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48" name="Object 32">
                <a:extLst>
                  <a:ext uri="{FF2B5EF4-FFF2-40B4-BE49-F238E27FC236}">
                    <a16:creationId xmlns:a16="http://schemas.microsoft.com/office/drawing/2014/main" id="{BED35A85-5AC6-BC19-7A24-F89E0F3CB6D2}"/>
                  </a:ext>
                </a:extLst>
              </p:cNvPr>
              <p:cNvSpPr txBox="1"/>
              <p:nvPr/>
            </p:nvSpPr>
            <p:spPr>
              <a:xfrm>
                <a:off x="9217799" y="8543468"/>
                <a:ext cx="4498201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20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2011~2022</a:t>
                </a:r>
                <a:r>
                  <a:rPr lang="ko-KR" altLang="en-US" sz="20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년</a:t>
                </a:r>
                <a:r>
                  <a:rPr lang="en-US" altLang="ko-KR" sz="20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까지</a:t>
                </a:r>
                <a:r>
                  <a:rPr lang="en-US" altLang="ko-KR" sz="20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조성</a:t>
                </a:r>
                <a:r>
                  <a:rPr lang="ko-KR" altLang="en-US" sz="20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된</a:t>
                </a:r>
                <a:r>
                  <a:rPr lang="en-US" altLang="ko-KR" sz="20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바다숲</a:t>
                </a:r>
                <a:r>
                  <a:rPr lang="ko-KR" altLang="en-US" sz="20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위치</a:t>
                </a:r>
                <a:r>
                  <a:rPr lang="en-US" altLang="ko-KR" sz="20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정보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grpSp>
        <p:nvGrpSpPr>
          <p:cNvPr id="1069" name="그룹 1068">
            <a:extLst>
              <a:ext uri="{FF2B5EF4-FFF2-40B4-BE49-F238E27FC236}">
                <a16:creationId xmlns:a16="http://schemas.microsoft.com/office/drawing/2014/main" id="{531AF6E7-0C8B-17BF-EEF5-128EAA6E59EC}"/>
              </a:ext>
            </a:extLst>
          </p:cNvPr>
          <p:cNvGrpSpPr/>
          <p:nvPr/>
        </p:nvGrpSpPr>
        <p:grpSpPr>
          <a:xfrm>
            <a:off x="9233449" y="3702330"/>
            <a:ext cx="8022786" cy="4475039"/>
            <a:chOff x="664014" y="3238500"/>
            <a:chExt cx="8022786" cy="4475039"/>
          </a:xfrm>
        </p:grpSpPr>
        <p:sp>
          <p:nvSpPr>
            <p:cNvPr id="1049" name="Object 10">
              <a:extLst>
                <a:ext uri="{FF2B5EF4-FFF2-40B4-BE49-F238E27FC236}">
                  <a16:creationId xmlns:a16="http://schemas.microsoft.com/office/drawing/2014/main" id="{49746733-4E97-8BD4-2F37-8CE60814F05B}"/>
                </a:ext>
              </a:extLst>
            </p:cNvPr>
            <p:cNvSpPr txBox="1"/>
            <p:nvPr/>
          </p:nvSpPr>
          <p:spPr>
            <a:xfrm>
              <a:off x="1344424" y="3238500"/>
              <a:ext cx="3027295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b="1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Regular" pitchFamily="34" charset="0"/>
                </a:rPr>
                <a:t>갯녹음 주요 요인 파악</a:t>
              </a:r>
              <a:endParaRPr lang="en-US" sz="2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50" name="Object 29">
              <a:extLst>
                <a:ext uri="{FF2B5EF4-FFF2-40B4-BE49-F238E27FC236}">
                  <a16:creationId xmlns:a16="http://schemas.microsoft.com/office/drawing/2014/main" id="{7E4425B8-A8B2-204B-E989-878911401C88}"/>
                </a:ext>
              </a:extLst>
            </p:cNvPr>
            <p:cNvSpPr txBox="1"/>
            <p:nvPr/>
          </p:nvSpPr>
          <p:spPr>
            <a:xfrm>
              <a:off x="1344424" y="3787506"/>
              <a:ext cx="6684895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2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논문을 통해 갯녹음에 영향을 주는 물리적/화학적 </a:t>
              </a:r>
              <a:r>
                <a:rPr lang="en-US" sz="22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요인</a:t>
              </a:r>
              <a:r>
                <a:rPr lang="en-US" sz="22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 </a:t>
              </a:r>
              <a:r>
                <a:rPr lang="en-US" sz="2200" dirty="0" err="1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선별</a:t>
              </a:r>
              <a:endParaRPr lang="en-US" sz="22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B9D3C4BE-3B9D-B30F-EBE6-602DDE63212C}"/>
                </a:ext>
              </a:extLst>
            </p:cNvPr>
            <p:cNvGrpSpPr/>
            <p:nvPr/>
          </p:nvGrpSpPr>
          <p:grpSpPr>
            <a:xfrm>
              <a:off x="664014" y="4980393"/>
              <a:ext cx="8022786" cy="2075093"/>
              <a:chOff x="154462" y="4022224"/>
              <a:chExt cx="8022786" cy="2075093"/>
            </a:xfrm>
          </p:grpSpPr>
          <p:sp>
            <p:nvSpPr>
              <p:cNvPr id="1052" name="Object 11">
                <a:extLst>
                  <a:ext uri="{FF2B5EF4-FFF2-40B4-BE49-F238E27FC236}">
                    <a16:creationId xmlns:a16="http://schemas.microsoft.com/office/drawing/2014/main" id="{827C35E4-69B6-7A05-7E2A-0C26E9D17268}"/>
                  </a:ext>
                </a:extLst>
              </p:cNvPr>
              <p:cNvSpPr txBox="1"/>
              <p:nvPr/>
            </p:nvSpPr>
            <p:spPr>
              <a:xfrm>
                <a:off x="1452150" y="4989321"/>
                <a:ext cx="1946039" cy="11079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①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수온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상승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</a:p>
              <a:p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②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담수의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유입</a:t>
                </a:r>
                <a:endParaRPr lang="en-US" sz="2200" b="1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endParaRPr>
              </a:p>
              <a:p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③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해안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개발</a:t>
                </a:r>
                <a:endParaRPr lang="en-US" sz="2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1053" name="그룹 1052">
                <a:extLst>
                  <a:ext uri="{FF2B5EF4-FFF2-40B4-BE49-F238E27FC236}">
                    <a16:creationId xmlns:a16="http://schemas.microsoft.com/office/drawing/2014/main" id="{1EB5BC7E-8219-941A-84A3-6BA729B53EE4}"/>
                  </a:ext>
                </a:extLst>
              </p:cNvPr>
              <p:cNvGrpSpPr/>
              <p:nvPr/>
            </p:nvGrpSpPr>
            <p:grpSpPr>
              <a:xfrm>
                <a:off x="154462" y="4022224"/>
                <a:ext cx="4545878" cy="1037875"/>
                <a:chOff x="154461" y="4022224"/>
                <a:chExt cx="4551221" cy="1037875"/>
              </a:xfrm>
            </p:grpSpPr>
            <p:grpSp>
              <p:nvGrpSpPr>
                <p:cNvPr id="1061" name="그룹 1002">
                  <a:extLst>
                    <a:ext uri="{FF2B5EF4-FFF2-40B4-BE49-F238E27FC236}">
                      <a16:creationId xmlns:a16="http://schemas.microsoft.com/office/drawing/2014/main" id="{341B7602-71C2-2093-892A-9B65A196A378}"/>
                    </a:ext>
                  </a:extLst>
                </p:cNvPr>
                <p:cNvGrpSpPr/>
                <p:nvPr/>
              </p:nvGrpSpPr>
              <p:grpSpPr>
                <a:xfrm>
                  <a:off x="154461" y="4022224"/>
                  <a:ext cx="4551221" cy="1037875"/>
                  <a:chOff x="154461" y="4104250"/>
                  <a:chExt cx="4551221" cy="931366"/>
                </a:xfrm>
              </p:grpSpPr>
              <p:pic>
                <p:nvPicPr>
                  <p:cNvPr id="1063" name="Object 14">
                    <a:extLst>
                      <a:ext uri="{FF2B5EF4-FFF2-40B4-BE49-F238E27FC236}">
                        <a16:creationId xmlns:a16="http://schemas.microsoft.com/office/drawing/2014/main" id="{D6593894-6730-CB87-D621-63E8959623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54461" y="4104250"/>
                    <a:ext cx="4551221" cy="931366"/>
                  </a:xfrm>
                  <a:prstGeom prst="rect">
                    <a:avLst/>
                  </a:prstGeom>
                </p:spPr>
              </p:pic>
              <p:pic>
                <p:nvPicPr>
                  <p:cNvPr id="1064" name="Object 15">
                    <a:extLst>
                      <a:ext uri="{FF2B5EF4-FFF2-40B4-BE49-F238E27FC236}">
                        <a16:creationId xmlns:a16="http://schemas.microsoft.com/office/drawing/2014/main" id="{8E7D2E20-E3DB-E985-BC29-DFA955AC67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292267" y="4329927"/>
                    <a:ext cx="2275611" cy="46568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62" name="Object 18">
                  <a:extLst>
                    <a:ext uri="{FF2B5EF4-FFF2-40B4-BE49-F238E27FC236}">
                      <a16:creationId xmlns:a16="http://schemas.microsoft.com/office/drawing/2014/main" id="{9E5DA925-3F40-C01D-AA2B-9BB65FBBA550}"/>
                    </a:ext>
                  </a:extLst>
                </p:cNvPr>
                <p:cNvSpPr txBox="1"/>
                <p:nvPr/>
              </p:nvSpPr>
              <p:spPr>
                <a:xfrm>
                  <a:off x="1102301" y="4308839"/>
                  <a:ext cx="2651072" cy="44627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2300" b="1" dirty="0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NanumSquareRoundOTF Bold" pitchFamily="34" charset="0"/>
                    </a:rPr>
                    <a:t>물리적 요인</a:t>
                  </a:r>
                  <a:endParaRPr lang="en-US" sz="23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1054" name="Object 23">
                <a:extLst>
                  <a:ext uri="{FF2B5EF4-FFF2-40B4-BE49-F238E27FC236}">
                    <a16:creationId xmlns:a16="http://schemas.microsoft.com/office/drawing/2014/main" id="{D10DF87D-C5BC-7618-C65E-09FB7C79D65C}"/>
                  </a:ext>
                </a:extLst>
              </p:cNvPr>
              <p:cNvSpPr txBox="1"/>
              <p:nvPr/>
            </p:nvSpPr>
            <p:spPr>
              <a:xfrm>
                <a:off x="4560568" y="4482814"/>
                <a:ext cx="2651072" cy="4565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700" b="1" dirty="0">
                    <a:solidFill>
                      <a:srgbClr val="FFFFFF"/>
                    </a:solidFill>
                    <a:latin typeface="NanumSquareRoundOTF Bold" pitchFamily="34" charset="0"/>
                    <a:cs typeface="NanumSquareRoundOTF Bold" pitchFamily="34" charset="0"/>
                  </a:rPr>
                  <a:t>화학적 요인</a:t>
                </a:r>
                <a:endParaRPr lang="en-US" dirty="0"/>
              </a:p>
            </p:txBody>
          </p:sp>
          <p:sp>
            <p:nvSpPr>
              <p:cNvPr id="1055" name="Object 24">
                <a:extLst>
                  <a:ext uri="{FF2B5EF4-FFF2-40B4-BE49-F238E27FC236}">
                    <a16:creationId xmlns:a16="http://schemas.microsoft.com/office/drawing/2014/main" id="{CBA366C4-DB9A-AFAC-BBD1-69E0F9CB324F}"/>
                  </a:ext>
                </a:extLst>
              </p:cNvPr>
              <p:cNvSpPr txBox="1"/>
              <p:nvPr/>
            </p:nvSpPr>
            <p:spPr>
              <a:xfrm>
                <a:off x="4751910" y="4989321"/>
                <a:ext cx="2268387" cy="11079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①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해수의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저염수화</a:t>
                </a:r>
                <a:endParaRPr lang="en-US" sz="2200" b="1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endParaRPr>
              </a:p>
              <a:p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②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해양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영양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결핍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</a:p>
              <a:p>
                <a:r>
                  <a:rPr lang="ko-KR" alt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③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해양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r>
                  <a:rPr lang="en-US" sz="2200" dirty="0" err="1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오염</a:t>
                </a:r>
                <a:r>
                  <a:rPr lang="en-US" sz="2200" dirty="0">
                    <a:solidFill>
                      <a:srgbClr val="173557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Regular" pitchFamily="34" charset="0"/>
                  </a:rPr>
                  <a:t> </a:t>
                </a:r>
                <a:endParaRPr lang="en-US" sz="2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C43FB6D1-5D1F-D25F-DDD3-40CC1D6113C3}"/>
                  </a:ext>
                </a:extLst>
              </p:cNvPr>
              <p:cNvGrpSpPr/>
              <p:nvPr/>
            </p:nvGrpSpPr>
            <p:grpSpPr>
              <a:xfrm>
                <a:off x="3626027" y="4022224"/>
                <a:ext cx="4551221" cy="1037875"/>
                <a:chOff x="154461" y="6223770"/>
                <a:chExt cx="4551221" cy="1037875"/>
              </a:xfrm>
            </p:grpSpPr>
            <p:grpSp>
              <p:nvGrpSpPr>
                <p:cNvPr id="1057" name="그룹 1002">
                  <a:extLst>
                    <a:ext uri="{FF2B5EF4-FFF2-40B4-BE49-F238E27FC236}">
                      <a16:creationId xmlns:a16="http://schemas.microsoft.com/office/drawing/2014/main" id="{0731B34A-6004-9730-4B7E-56C8FFD5DADA}"/>
                    </a:ext>
                  </a:extLst>
                </p:cNvPr>
                <p:cNvGrpSpPr/>
                <p:nvPr/>
              </p:nvGrpSpPr>
              <p:grpSpPr>
                <a:xfrm>
                  <a:off x="154461" y="6223770"/>
                  <a:ext cx="4551221" cy="1037875"/>
                  <a:chOff x="154461" y="4104250"/>
                  <a:chExt cx="4551221" cy="931366"/>
                </a:xfrm>
              </p:grpSpPr>
              <p:pic>
                <p:nvPicPr>
                  <p:cNvPr id="1059" name="Object 14">
                    <a:extLst>
                      <a:ext uri="{FF2B5EF4-FFF2-40B4-BE49-F238E27FC236}">
                        <a16:creationId xmlns:a16="http://schemas.microsoft.com/office/drawing/2014/main" id="{A1044DD6-B511-7F27-FEC0-50C0D8BD2D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54461" y="4104250"/>
                    <a:ext cx="4551221" cy="931366"/>
                  </a:xfrm>
                  <a:prstGeom prst="rect">
                    <a:avLst/>
                  </a:prstGeom>
                </p:spPr>
              </p:pic>
              <p:pic>
                <p:nvPicPr>
                  <p:cNvPr id="1060" name="Object 15">
                    <a:extLst>
                      <a:ext uri="{FF2B5EF4-FFF2-40B4-BE49-F238E27FC236}">
                        <a16:creationId xmlns:a16="http://schemas.microsoft.com/office/drawing/2014/main" id="{B3ACED60-600C-7A5C-6116-9DEA22B695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292267" y="4329927"/>
                    <a:ext cx="2275611" cy="46568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8" name="Object 18">
                  <a:extLst>
                    <a:ext uri="{FF2B5EF4-FFF2-40B4-BE49-F238E27FC236}">
                      <a16:creationId xmlns:a16="http://schemas.microsoft.com/office/drawing/2014/main" id="{451559F3-8BC8-C0CD-7E1F-3DF074D4ADEC}"/>
                    </a:ext>
                  </a:extLst>
                </p:cNvPr>
                <p:cNvSpPr txBox="1"/>
                <p:nvPr/>
              </p:nvSpPr>
              <p:spPr>
                <a:xfrm>
                  <a:off x="1102302" y="6510385"/>
                  <a:ext cx="2651072" cy="44627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NanumSquareRoundOTF Bold" pitchFamily="34" charset="0"/>
                    </a:rPr>
                    <a:t>화학</a:t>
                  </a:r>
                  <a:r>
                    <a:rPr lang="en-US" sz="2300" b="1" dirty="0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NanumSquareRoundOTF Bold" pitchFamily="34" charset="0"/>
                    </a:rPr>
                    <a:t>적 요인</a:t>
                  </a:r>
                  <a:endParaRPr lang="en-US" sz="23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</p:grpSp>
        <p:sp>
          <p:nvSpPr>
            <p:cNvPr id="1066" name="Object 49">
              <a:extLst>
                <a:ext uri="{FF2B5EF4-FFF2-40B4-BE49-F238E27FC236}">
                  <a16:creationId xmlns:a16="http://schemas.microsoft.com/office/drawing/2014/main" id="{E25F7700-3D7C-9841-0B9D-A1555B870551}"/>
                </a:ext>
              </a:extLst>
            </p:cNvPr>
            <p:cNvSpPr txBox="1"/>
            <p:nvPr/>
          </p:nvSpPr>
          <p:spPr>
            <a:xfrm>
              <a:off x="3839130" y="7374985"/>
              <a:ext cx="4190184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한국의 </a:t>
              </a:r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갯녹음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실태 연구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 2016</a:t>
              </a:r>
              <a:endPara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A64B0D64-4EBD-78C4-2910-F410FCCF8EF3}"/>
              </a:ext>
            </a:extLst>
          </p:cNvPr>
          <p:cNvCxnSpPr/>
          <p:nvPr/>
        </p:nvCxnSpPr>
        <p:spPr>
          <a:xfrm>
            <a:off x="9291452" y="2622210"/>
            <a:ext cx="0" cy="6248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5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93BBA6-31CB-B21F-1969-4980209F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85" y="4216978"/>
            <a:ext cx="7412132" cy="4903264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818428E9-1E92-B13F-35E6-18D80AEDC54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629AA-C180-11CA-B178-BE0B1C2520C3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5C6F352-3E37-6C51-5162-69B94AB99812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2.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</a:t>
              </a:r>
              <a:r>
                <a:rPr lang="ko-KR" altLang="en-US" sz="2800" kern="0" spc="-1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전처리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Object 7">
            <a:extLst>
              <a:ext uri="{FF2B5EF4-FFF2-40B4-BE49-F238E27FC236}">
                <a16:creationId xmlns:a16="http://schemas.microsoft.com/office/drawing/2014/main" id="{2F46AC1F-6269-8EAA-65AF-E9D2CAE259E8}"/>
              </a:ext>
            </a:extLst>
          </p:cNvPr>
          <p:cNvSpPr txBox="1"/>
          <p:nvPr/>
        </p:nvSpPr>
        <p:spPr>
          <a:xfrm>
            <a:off x="1005553" y="2296630"/>
            <a:ext cx="61545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1) 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데이터 병합 및 </a:t>
            </a:r>
            <a:r>
              <a:rPr lang="ko-KR" altLang="en-US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결측치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 제거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036BA15-A15F-CE7E-5C74-48353B929B89}"/>
              </a:ext>
            </a:extLst>
          </p:cNvPr>
          <p:cNvSpPr txBox="1"/>
          <p:nvPr/>
        </p:nvSpPr>
        <p:spPr>
          <a:xfrm>
            <a:off x="1897310" y="3165961"/>
            <a:ext cx="643247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2002</a:t>
            </a:r>
            <a:r>
              <a:rPr lang="ko-KR" altLang="en-US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년</a:t>
            </a:r>
            <a:r>
              <a:rPr lang="en-US" altLang="ko-KR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~2020</a:t>
            </a:r>
            <a:r>
              <a:rPr lang="ko-KR" altLang="en-US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년 해양환경측정망 데이터 병합 후 </a:t>
            </a:r>
            <a:endParaRPr lang="en-US" altLang="ko-KR" sz="2400" b="1" dirty="0">
              <a:solidFill>
                <a:srgbClr val="17355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SquareRoundOTF Regular" pitchFamily="34" charset="0"/>
            </a:endParaRPr>
          </a:p>
          <a:p>
            <a:pPr algn="ctr"/>
            <a:r>
              <a:rPr lang="ko-KR" altLang="en-US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다량의 </a:t>
            </a:r>
            <a:r>
              <a:rPr lang="ko-KR" altLang="en-US" sz="2400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결측치가</a:t>
            </a:r>
            <a:r>
              <a:rPr lang="ko-KR" altLang="en-US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발생한 행</a:t>
            </a:r>
            <a:r>
              <a:rPr lang="en-US" altLang="ko-KR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(</a:t>
            </a:r>
            <a:r>
              <a:rPr lang="ko-KR" altLang="en-US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지점</a:t>
            </a:r>
            <a:r>
              <a:rPr lang="en-US" altLang="ko-KR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)</a:t>
            </a:r>
            <a:r>
              <a:rPr lang="ko-KR" altLang="en-US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또는 열</a:t>
            </a:r>
            <a:r>
              <a:rPr lang="en-US" altLang="ko-KR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(</a:t>
            </a:r>
            <a:r>
              <a:rPr lang="ko-KR" altLang="en-US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변수</a:t>
            </a:r>
            <a:r>
              <a:rPr lang="en-US" altLang="ko-KR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)</a:t>
            </a:r>
            <a:r>
              <a:rPr lang="ko-KR" altLang="en-US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제거</a:t>
            </a:r>
            <a:endParaRPr 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39E754D1-3487-0076-87B6-19CBEFB1D3CB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16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1E6D3D97-5F92-18F1-3C87-69BB4867C180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DC8A48EB-3F93-F41E-2EF8-AFBE3DC96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6" name="Object 5">
            <a:extLst>
              <a:ext uri="{FF2B5EF4-FFF2-40B4-BE49-F238E27FC236}">
                <a16:creationId xmlns:a16="http://schemas.microsoft.com/office/drawing/2014/main" id="{70250650-88AF-E762-2422-8B7B0A70FACD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553895-A487-812E-EBC5-FCE41E6C066A}"/>
              </a:ext>
            </a:extLst>
          </p:cNvPr>
          <p:cNvSpPr txBox="1"/>
          <p:nvPr/>
        </p:nvSpPr>
        <p:spPr>
          <a:xfrm>
            <a:off x="9887055" y="3165961"/>
            <a:ext cx="73658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갯녹음과</a:t>
            </a:r>
            <a:r>
              <a:rPr lang="ko-KR" altLang="en-US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관계가 있을 것으로 예상되는 변수들을 선별하고</a:t>
            </a:r>
            <a:r>
              <a:rPr lang="en-US" altLang="ko-KR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, </a:t>
            </a:r>
            <a:r>
              <a:rPr lang="ko-KR" altLang="en-US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지점별로 구분하여 </a:t>
            </a:r>
            <a:r>
              <a:rPr lang="ko-KR" altLang="en-US" sz="2400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결측값이</a:t>
            </a:r>
            <a:r>
              <a:rPr lang="ko-KR" altLang="en-US" sz="24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발생한 경우 열의 평균으로 대치</a:t>
            </a:r>
            <a:endParaRPr lang="en-US" altLang="ko-KR" sz="2400" b="1" dirty="0">
              <a:solidFill>
                <a:srgbClr val="17355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SquareRoundOTF Regular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AE3A6F-E2E7-D003-D351-3112A02D0181}"/>
              </a:ext>
            </a:extLst>
          </p:cNvPr>
          <p:cNvGrpSpPr/>
          <p:nvPr/>
        </p:nvGrpSpPr>
        <p:grpSpPr>
          <a:xfrm>
            <a:off x="11052100" y="3996958"/>
            <a:ext cx="5035732" cy="5188845"/>
            <a:chOff x="11132127" y="4057752"/>
            <a:chExt cx="5035732" cy="5188845"/>
          </a:xfrm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6A668D8F-D1C9-F86F-CAA8-38800548D3F8}"/>
                </a:ext>
              </a:extLst>
            </p:cNvPr>
            <p:cNvSpPr txBox="1"/>
            <p:nvPr/>
          </p:nvSpPr>
          <p:spPr>
            <a:xfrm>
              <a:off x="11132127" y="4057752"/>
              <a:ext cx="5035732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&lt;1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 </a:t>
              </a:r>
              <a:r>
                <a:rPr lang="ko-KR" altLang="en-US" sz="20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전처리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후의 </a:t>
              </a: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raw data&gt; 25350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행</a:t>
              </a: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18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열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CD3FD72-5BE9-8A44-45B1-C70D7D210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53800" y="4457862"/>
              <a:ext cx="4592386" cy="4788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30A9799-6ECE-1BAE-8DF7-2A035086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52" y="4186464"/>
            <a:ext cx="10120842" cy="404318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35125" y="3168514"/>
            <a:ext cx="810887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해역</a:t>
            </a:r>
            <a:r>
              <a:rPr lang="en-US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, </a:t>
            </a:r>
            <a:r>
              <a:rPr lang="en-US" sz="2600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갯녹음</a:t>
            </a:r>
            <a:r>
              <a:rPr lang="en-US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진행 면적 비율 변수 추가</a:t>
            </a:r>
            <a:endParaRPr lang="en-US" sz="2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5553" y="4528183"/>
            <a:ext cx="6384710" cy="1103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station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해역을 구분하기 위해 </a:t>
            </a:r>
            <a:r>
              <a:rPr lang="en-US" altLang="ko-KR" sz="2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2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해역</a:t>
            </a:r>
            <a:r>
              <a:rPr lang="en-US" altLang="ko-KR" sz="2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추가</a:t>
            </a:r>
            <a:endParaRPr lang="en-US" altLang="ko-KR" sz="2300" dirty="0">
              <a:solidFill>
                <a:srgbClr val="F4F8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	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동해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=1     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남해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=2    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서해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=3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53A47EE-1AE6-59CE-5D17-2B4E8DDE0D01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2E2000-9FC0-6892-8957-0F98CDE7F073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F099284-1F07-B7A7-C68E-81DECD0F1283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9D414FF0-694E-E372-E94A-F3CEE7A3C440}"/>
                </a:ext>
              </a:extLst>
            </p:cNvPr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2.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</a:t>
              </a:r>
              <a:r>
                <a:rPr lang="ko-KR" altLang="en-US" sz="2800" kern="0" spc="-1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전처리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Object 7">
            <a:extLst>
              <a:ext uri="{FF2B5EF4-FFF2-40B4-BE49-F238E27FC236}">
                <a16:creationId xmlns:a16="http://schemas.microsoft.com/office/drawing/2014/main" id="{87960F26-097F-BE24-EAF7-6A0801B77C64}"/>
              </a:ext>
            </a:extLst>
          </p:cNvPr>
          <p:cNvSpPr txBox="1"/>
          <p:nvPr/>
        </p:nvSpPr>
        <p:spPr>
          <a:xfrm>
            <a:off x="1005553" y="2296630"/>
            <a:ext cx="61545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2) 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필요한 변수 추가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D3C203-C024-737E-4518-CC5406AE9DC0}"/>
              </a:ext>
            </a:extLst>
          </p:cNvPr>
          <p:cNvSpPr/>
          <p:nvPr/>
        </p:nvSpPr>
        <p:spPr>
          <a:xfrm>
            <a:off x="16295031" y="4152900"/>
            <a:ext cx="240369" cy="40770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E421CA-A9EB-AE5C-CB94-280C03EE67D0}"/>
              </a:ext>
            </a:extLst>
          </p:cNvPr>
          <p:cNvSpPr/>
          <p:nvPr/>
        </p:nvSpPr>
        <p:spPr>
          <a:xfrm>
            <a:off x="16586102" y="4152900"/>
            <a:ext cx="596165" cy="407700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1F93AA47-FAD0-389A-7D4B-DDFEE4C48D6B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17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35B0649E-B21E-974D-EC88-9FFEE7C27F06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E08B26BE-451E-BD38-0273-8C40EEF50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22" name="Object 5">
            <a:extLst>
              <a:ext uri="{FF2B5EF4-FFF2-40B4-BE49-F238E27FC236}">
                <a16:creationId xmlns:a16="http://schemas.microsoft.com/office/drawing/2014/main" id="{DB6FA72E-6BB9-DEEA-E119-28464FD81C55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3503BFAE-5550-0328-E863-CFEB3255D1B4}"/>
              </a:ext>
            </a:extLst>
          </p:cNvPr>
          <p:cNvSpPr txBox="1"/>
          <p:nvPr/>
        </p:nvSpPr>
        <p:spPr>
          <a:xfrm>
            <a:off x="1005553" y="6515100"/>
            <a:ext cx="5977550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전국 </a:t>
            </a:r>
            <a:r>
              <a:rPr lang="ko-KR" altLang="en-US" sz="2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갯녹음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발생 현황 데이터에서 </a:t>
            </a:r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‘</a:t>
            </a:r>
            <a:r>
              <a:rPr lang="ko-KR" altLang="en-US" sz="2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갯녹음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진행면적 비율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만을 추출하여</a:t>
            </a:r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데이터에 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2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getnok</a:t>
            </a:r>
            <a:r>
              <a:rPr lang="en-US" altLang="ko-KR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2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 추가</a:t>
            </a:r>
            <a:endParaRPr lang="en-US" altLang="ko-KR" sz="2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1B7E03-1A64-3AE7-BFEA-E2AC48B3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68" y="4616993"/>
            <a:ext cx="5778152" cy="4129265"/>
          </a:xfrm>
          <a:prstGeom prst="rect">
            <a:avLst/>
          </a:prstGeom>
        </p:spPr>
      </p:pic>
      <p:sp>
        <p:nvSpPr>
          <p:cNvPr id="19" name="Object 10">
            <a:extLst>
              <a:ext uri="{FF2B5EF4-FFF2-40B4-BE49-F238E27FC236}">
                <a16:creationId xmlns:a16="http://schemas.microsoft.com/office/drawing/2014/main" id="{19A9F8FD-EF5B-30D4-1B3F-DEFD1BB816C1}"/>
              </a:ext>
            </a:extLst>
          </p:cNvPr>
          <p:cNvSpPr txBox="1"/>
          <p:nvPr/>
        </p:nvSpPr>
        <p:spPr>
          <a:xfrm>
            <a:off x="1035125" y="3168514"/>
            <a:ext cx="810887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분석에 사용할 변수 선정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18428E9-1E92-B13F-35E6-18D80AEDC54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629AA-C180-11CA-B178-BE0B1C2520C3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5C6F352-3E37-6C51-5162-69B94AB99812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2.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</a:t>
              </a:r>
              <a:r>
                <a:rPr lang="ko-KR" altLang="en-US" sz="2800" kern="0" spc="-1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전처리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Object 7">
            <a:extLst>
              <a:ext uri="{FF2B5EF4-FFF2-40B4-BE49-F238E27FC236}">
                <a16:creationId xmlns:a16="http://schemas.microsoft.com/office/drawing/2014/main" id="{2F46AC1F-6269-8EAA-65AF-E9D2CAE259E8}"/>
              </a:ext>
            </a:extLst>
          </p:cNvPr>
          <p:cNvSpPr txBox="1"/>
          <p:nvPr/>
        </p:nvSpPr>
        <p:spPr>
          <a:xfrm>
            <a:off x="1005553" y="2296630"/>
            <a:ext cx="61545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3) 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주요 변수 선정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AA9AD5A-592F-532C-3F11-4A9C905FDD44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18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5AF798F7-9DF6-E4C6-7EB7-0D9B047E0969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936D3089-F40E-5D01-8B2B-4CC85A5C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7" name="Object 5">
            <a:extLst>
              <a:ext uri="{FF2B5EF4-FFF2-40B4-BE49-F238E27FC236}">
                <a16:creationId xmlns:a16="http://schemas.microsoft.com/office/drawing/2014/main" id="{1ABBA19F-6721-21A8-3915-27469A97253B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0">
                <a:extLst>
                  <a:ext uri="{FF2B5EF4-FFF2-40B4-BE49-F238E27FC236}">
                    <a16:creationId xmlns:a16="http://schemas.microsoft.com/office/drawing/2014/main" id="{AA503272-10E3-3F70-AF9F-0BBD6F9CB43D}"/>
                  </a:ext>
                </a:extLst>
              </p:cNvPr>
              <p:cNvSpPr txBox="1"/>
              <p:nvPr/>
            </p:nvSpPr>
            <p:spPr>
              <a:xfrm>
                <a:off x="1055029" y="3941030"/>
                <a:ext cx="7098371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① 상관계수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≥</m:t>
                    </m:r>
                  </m:oMath>
                </a14:m>
                <a:r>
                  <a:rPr lang="en-US" altLang="ko-KR" sz="2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0.3</a:t>
                </a:r>
                <a:r>
                  <a:rPr lang="ko-KR" altLang="en-US" sz="2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 변수를 분석 변수로 선택</a:t>
                </a:r>
                <a:endParaRPr lang="en-US" altLang="ko-KR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Object 10">
                <a:extLst>
                  <a:ext uri="{FF2B5EF4-FFF2-40B4-BE49-F238E27FC236}">
                    <a16:creationId xmlns:a16="http://schemas.microsoft.com/office/drawing/2014/main" id="{AA503272-10E3-3F70-AF9F-0BBD6F9CB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29" y="3941030"/>
                <a:ext cx="7098371" cy="461665"/>
              </a:xfrm>
              <a:prstGeom prst="rect">
                <a:avLst/>
              </a:prstGeom>
              <a:blipFill>
                <a:blip r:embed="rId4"/>
                <a:stretch>
                  <a:fillRect l="-1288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E1525F-695A-7016-3B60-7E61A93BEB3A}"/>
              </a:ext>
            </a:extLst>
          </p:cNvPr>
          <p:cNvGrpSpPr/>
          <p:nvPr/>
        </p:nvGrpSpPr>
        <p:grpSpPr>
          <a:xfrm>
            <a:off x="7467600" y="2435377"/>
            <a:ext cx="9966887" cy="6644591"/>
            <a:chOff x="7508376" y="1355034"/>
            <a:chExt cx="12192000" cy="8128000"/>
          </a:xfrm>
        </p:grpSpPr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D77F9B91-A937-3586-FC02-35EDF250ECD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25635242"/>
                </p:ext>
              </p:extLst>
            </p:nvPr>
          </p:nvGraphicFramePr>
          <p:xfrm>
            <a:off x="7508376" y="1355034"/>
            <a:ext cx="12192000" cy="812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F677C0-5B95-972D-E7D4-5FE13C250305}"/>
                </a:ext>
              </a:extLst>
            </p:cNvPr>
            <p:cNvSpPr txBox="1"/>
            <p:nvPr/>
          </p:nvSpPr>
          <p:spPr>
            <a:xfrm>
              <a:off x="7837976" y="8165730"/>
              <a:ext cx="129073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질산성질소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FB293D-9BDF-DF6A-6E69-AF7167427929}"/>
                </a:ext>
              </a:extLst>
            </p:cNvPr>
            <p:cNvSpPr txBox="1"/>
            <p:nvPr/>
          </p:nvSpPr>
          <p:spPr>
            <a:xfrm>
              <a:off x="7837976" y="7708993"/>
              <a:ext cx="1524776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부유물질농도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FA4375-30A4-D7D8-ED43-C107134BD8DE}"/>
                </a:ext>
              </a:extLst>
            </p:cNvPr>
            <p:cNvSpPr txBox="1"/>
            <p:nvPr/>
          </p:nvSpPr>
          <p:spPr>
            <a:xfrm>
              <a:off x="7837976" y="7278760"/>
              <a:ext cx="151195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용존무기질소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D37803-BA04-ED41-2FCB-641F0D0AF8D6}"/>
                </a:ext>
              </a:extLst>
            </p:cNvPr>
            <p:cNvSpPr txBox="1"/>
            <p:nvPr/>
          </p:nvSpPr>
          <p:spPr>
            <a:xfrm>
              <a:off x="7837976" y="6847439"/>
              <a:ext cx="181011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암모니아성 질소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7FEB06-3BCD-1672-4DA2-D72126CAF589}"/>
                </a:ext>
              </a:extLst>
            </p:cNvPr>
            <p:cNvSpPr txBox="1"/>
            <p:nvPr/>
          </p:nvSpPr>
          <p:spPr>
            <a:xfrm>
              <a:off x="7840093" y="6376117"/>
              <a:ext cx="1308296" cy="489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용존산소</a:t>
              </a:r>
              <a:endPara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B12B11-3051-7F2C-E1A4-922BAF6547C3}"/>
                </a:ext>
              </a:extLst>
            </p:cNvPr>
            <p:cNvSpPr txBox="1"/>
            <p:nvPr/>
          </p:nvSpPr>
          <p:spPr>
            <a:xfrm>
              <a:off x="7837976" y="5933593"/>
              <a:ext cx="151195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아질산성질소</a:t>
              </a:r>
              <a:endPara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BA1E11-4326-EA24-395D-1D194193D899}"/>
                </a:ext>
              </a:extLst>
            </p:cNvPr>
            <p:cNvSpPr txBox="1"/>
            <p:nvPr/>
          </p:nvSpPr>
          <p:spPr>
            <a:xfrm>
              <a:off x="7839664" y="5491956"/>
              <a:ext cx="84831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총질소</a:t>
              </a:r>
              <a:endPara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2F64A5-D5FD-C194-FC03-EB02A5805304}"/>
                </a:ext>
              </a:extLst>
            </p:cNvPr>
            <p:cNvSpPr txBox="1"/>
            <p:nvPr/>
          </p:nvSpPr>
          <p:spPr>
            <a:xfrm>
              <a:off x="7840093" y="5050639"/>
              <a:ext cx="1082348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인산염인</a:t>
              </a:r>
              <a:endPara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7144B1-971F-57AA-96BE-550888FB2289}"/>
                </a:ext>
              </a:extLst>
            </p:cNvPr>
            <p:cNvSpPr txBox="1"/>
            <p:nvPr/>
          </p:nvSpPr>
          <p:spPr>
            <a:xfrm>
              <a:off x="7837976" y="4577518"/>
              <a:ext cx="62709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수온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9B0D43-DEC3-7182-789F-907F28627E5F}"/>
                </a:ext>
              </a:extLst>
            </p:cNvPr>
            <p:cNvSpPr txBox="1"/>
            <p:nvPr/>
          </p:nvSpPr>
          <p:spPr>
            <a:xfrm>
              <a:off x="7839522" y="4142017"/>
              <a:ext cx="62709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총인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E606EE-FC35-01E0-79E8-21E295FDB0FB}"/>
                </a:ext>
              </a:extLst>
            </p:cNvPr>
            <p:cNvSpPr txBox="1"/>
            <p:nvPr/>
          </p:nvSpPr>
          <p:spPr>
            <a:xfrm>
              <a:off x="7837976" y="3270780"/>
              <a:ext cx="63991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염분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90F650-BF63-F6D0-8BE6-588458B3F67D}"/>
                </a:ext>
              </a:extLst>
            </p:cNvPr>
            <p:cNvSpPr txBox="1"/>
            <p:nvPr/>
          </p:nvSpPr>
          <p:spPr>
            <a:xfrm>
              <a:off x="7837976" y="2805321"/>
              <a:ext cx="195438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화학적산소요구량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B6E294-8BE0-89A7-C046-361CAD835D3F}"/>
                </a:ext>
              </a:extLst>
            </p:cNvPr>
            <p:cNvSpPr txBox="1"/>
            <p:nvPr/>
          </p:nvSpPr>
          <p:spPr>
            <a:xfrm>
              <a:off x="7839522" y="2351637"/>
              <a:ext cx="86113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투명도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2914F3-DC65-F428-39A3-8635FE986937}"/>
                </a:ext>
              </a:extLst>
            </p:cNvPr>
            <p:cNvSpPr txBox="1"/>
            <p:nvPr/>
          </p:nvSpPr>
          <p:spPr>
            <a:xfrm>
              <a:off x="7837976" y="1925585"/>
              <a:ext cx="627095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해역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C093F49-3E64-2AFC-090D-74D441E3A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9690" y="1542974"/>
              <a:ext cx="0" cy="758311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B5BF13-FA78-B797-F89B-8CCCA380981D}"/>
                </a:ext>
              </a:extLst>
            </p:cNvPr>
            <p:cNvSpPr txBox="1"/>
            <p:nvPr/>
          </p:nvSpPr>
          <p:spPr>
            <a:xfrm>
              <a:off x="7845367" y="3736682"/>
              <a:ext cx="131799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클로로필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-a</a:t>
              </a:r>
              <a:endPara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97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0">
            <a:extLst>
              <a:ext uri="{FF2B5EF4-FFF2-40B4-BE49-F238E27FC236}">
                <a16:creationId xmlns:a16="http://schemas.microsoft.com/office/drawing/2014/main" id="{19A9F8FD-EF5B-30D4-1B3F-DEFD1BB816C1}"/>
              </a:ext>
            </a:extLst>
          </p:cNvPr>
          <p:cNvSpPr txBox="1"/>
          <p:nvPr/>
        </p:nvSpPr>
        <p:spPr>
          <a:xfrm>
            <a:off x="1035125" y="3168514"/>
            <a:ext cx="810887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분석에 사용할 변수 선정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18428E9-1E92-B13F-35E6-18D80AEDC54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629AA-C180-11CA-B178-BE0B1C2520C3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5C6F352-3E37-6C51-5162-69B94AB99812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2.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</a:t>
              </a:r>
              <a:r>
                <a:rPr lang="ko-KR" altLang="en-US" sz="2800" kern="0" spc="-1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전처리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Object 7">
            <a:extLst>
              <a:ext uri="{FF2B5EF4-FFF2-40B4-BE49-F238E27FC236}">
                <a16:creationId xmlns:a16="http://schemas.microsoft.com/office/drawing/2014/main" id="{2F46AC1F-6269-8EAA-65AF-E9D2CAE259E8}"/>
              </a:ext>
            </a:extLst>
          </p:cNvPr>
          <p:cNvSpPr txBox="1"/>
          <p:nvPr/>
        </p:nvSpPr>
        <p:spPr>
          <a:xfrm>
            <a:off x="1005553" y="2296630"/>
            <a:ext cx="61545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3) 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주요 변수 선정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AA9AD5A-592F-532C-3F11-4A9C905FDD44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19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5AF798F7-9DF6-E4C6-7EB7-0D9B047E0969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936D3089-F40E-5D01-8B2B-4CC85A5C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7" name="Object 5">
            <a:extLst>
              <a:ext uri="{FF2B5EF4-FFF2-40B4-BE49-F238E27FC236}">
                <a16:creationId xmlns:a16="http://schemas.microsoft.com/office/drawing/2014/main" id="{1ABBA19F-6721-21A8-3915-27469A97253B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A503272-10E3-3F70-AF9F-0BBD6F9CB43D}"/>
              </a:ext>
            </a:extLst>
          </p:cNvPr>
          <p:cNvSpPr txBox="1"/>
          <p:nvPr/>
        </p:nvSpPr>
        <p:spPr>
          <a:xfrm>
            <a:off x="1055029" y="3941030"/>
            <a:ext cx="70983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중복된 변수 제거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72732F-2CD9-1277-456D-098E57CBE0F8}"/>
                  </a:ext>
                </a:extLst>
              </p:cNvPr>
              <p:cNvSpPr txBox="1"/>
              <p:nvPr/>
            </p:nvSpPr>
            <p:spPr>
              <a:xfrm>
                <a:off x="2679870" y="8568035"/>
                <a:ext cx="12928259" cy="46166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인산염인과 </a:t>
                </a:r>
                <a:r>
                  <a:rPr lang="ko-KR" altLang="en-US" sz="2400" dirty="0" err="1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아질산성질소의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경우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상관계수</a:t>
                </a:r>
                <a14:m>
                  <m:oMath xmlns:m="http://schemas.openxmlformats.org/officeDocument/2006/math">
                    <m:r>
                      <a:rPr lang="ko-KR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≥</m:t>
                    </m:r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0.3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이지만 총인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총질소가 변수로 선정되었으므로 제외함 </a:t>
                </a:r>
                <a:endParaRPr lang="en-US" altLang="ko-KR" sz="2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72732F-2CD9-1277-456D-098E57CBE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870" y="8568035"/>
                <a:ext cx="12928259" cy="461665"/>
              </a:xfrm>
              <a:prstGeom prst="rect">
                <a:avLst/>
              </a:prstGeom>
              <a:blipFill>
                <a:blip r:embed="rId3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D9EE3C0B-4B38-BF22-DE23-4CB79D65892A}"/>
              </a:ext>
            </a:extLst>
          </p:cNvPr>
          <p:cNvGrpSpPr/>
          <p:nvPr/>
        </p:nvGrpSpPr>
        <p:grpSpPr>
          <a:xfrm>
            <a:off x="1676400" y="4490128"/>
            <a:ext cx="15851462" cy="4539572"/>
            <a:chOff x="1951178" y="5143500"/>
            <a:chExt cx="15851462" cy="453957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653E05-2896-FF4A-765E-BB40C0ED6B63}"/>
                </a:ext>
              </a:extLst>
            </p:cNvPr>
            <p:cNvGrpSpPr/>
            <p:nvPr/>
          </p:nvGrpSpPr>
          <p:grpSpPr>
            <a:xfrm>
              <a:off x="1951178" y="5143500"/>
              <a:ext cx="15851462" cy="4539572"/>
              <a:chOff x="1951178" y="4648166"/>
              <a:chExt cx="15851462" cy="453957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1AEBF563-47B9-D242-D762-947B0B4AE891}"/>
                  </a:ext>
                </a:extLst>
              </p:cNvPr>
              <p:cNvGrpSpPr/>
              <p:nvPr/>
            </p:nvGrpSpPr>
            <p:grpSpPr>
              <a:xfrm>
                <a:off x="1951178" y="4648166"/>
                <a:ext cx="7499444" cy="3864281"/>
                <a:chOff x="9444936" y="4113420"/>
                <a:chExt cx="7499444" cy="3864281"/>
              </a:xfrm>
            </p:grpSpPr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198A7A20-A586-6358-9B26-974121FD1932}"/>
                    </a:ext>
                  </a:extLst>
                </p:cNvPr>
                <p:cNvSpPr/>
                <p:nvPr/>
              </p:nvSpPr>
              <p:spPr>
                <a:xfrm>
                  <a:off x="9444936" y="4740465"/>
                  <a:ext cx="6785664" cy="3178240"/>
                </a:xfrm>
                <a:custGeom>
                  <a:avLst/>
                  <a:gdLst>
                    <a:gd name="connsiteX0" fmla="*/ 0 w 6785664"/>
                    <a:gd name="connsiteY0" fmla="*/ 276221 h 3178240"/>
                    <a:gd name="connsiteX1" fmla="*/ 276221 w 6785664"/>
                    <a:gd name="connsiteY1" fmla="*/ 0 h 3178240"/>
                    <a:gd name="connsiteX2" fmla="*/ 781805 w 6785664"/>
                    <a:gd name="connsiteY2" fmla="*/ 0 h 3178240"/>
                    <a:gd name="connsiteX3" fmla="*/ 1599049 w 6785664"/>
                    <a:gd name="connsiteY3" fmla="*/ 0 h 3178240"/>
                    <a:gd name="connsiteX4" fmla="*/ 2291629 w 6785664"/>
                    <a:gd name="connsiteY4" fmla="*/ 0 h 3178240"/>
                    <a:gd name="connsiteX5" fmla="*/ 2797213 w 6785664"/>
                    <a:gd name="connsiteY5" fmla="*/ 0 h 3178240"/>
                    <a:gd name="connsiteX6" fmla="*/ 3489793 w 6785664"/>
                    <a:gd name="connsiteY6" fmla="*/ 0 h 3178240"/>
                    <a:gd name="connsiteX7" fmla="*/ 4182373 w 6785664"/>
                    <a:gd name="connsiteY7" fmla="*/ 0 h 3178240"/>
                    <a:gd name="connsiteX8" fmla="*/ 4999618 w 6785664"/>
                    <a:gd name="connsiteY8" fmla="*/ 0 h 3178240"/>
                    <a:gd name="connsiteX9" fmla="*/ 5629866 w 6785664"/>
                    <a:gd name="connsiteY9" fmla="*/ 0 h 3178240"/>
                    <a:gd name="connsiteX10" fmla="*/ 6509443 w 6785664"/>
                    <a:gd name="connsiteY10" fmla="*/ 0 h 3178240"/>
                    <a:gd name="connsiteX11" fmla="*/ 6785664 w 6785664"/>
                    <a:gd name="connsiteY11" fmla="*/ 276221 h 3178240"/>
                    <a:gd name="connsiteX12" fmla="*/ 6785664 w 6785664"/>
                    <a:gd name="connsiteY12" fmla="*/ 880155 h 3178240"/>
                    <a:gd name="connsiteX13" fmla="*/ 6785664 w 6785664"/>
                    <a:gd name="connsiteY13" fmla="*/ 1536604 h 3178240"/>
                    <a:gd name="connsiteX14" fmla="*/ 6785664 w 6785664"/>
                    <a:gd name="connsiteY14" fmla="*/ 2114280 h 3178240"/>
                    <a:gd name="connsiteX15" fmla="*/ 6785664 w 6785664"/>
                    <a:gd name="connsiteY15" fmla="*/ 2902019 h 3178240"/>
                    <a:gd name="connsiteX16" fmla="*/ 6509443 w 6785664"/>
                    <a:gd name="connsiteY16" fmla="*/ 3178240 h 3178240"/>
                    <a:gd name="connsiteX17" fmla="*/ 5692198 w 6785664"/>
                    <a:gd name="connsiteY17" fmla="*/ 3178240 h 3178240"/>
                    <a:gd name="connsiteX18" fmla="*/ 5186615 w 6785664"/>
                    <a:gd name="connsiteY18" fmla="*/ 3178240 h 3178240"/>
                    <a:gd name="connsiteX19" fmla="*/ 4556367 w 6785664"/>
                    <a:gd name="connsiteY19" fmla="*/ 3178240 h 3178240"/>
                    <a:gd name="connsiteX20" fmla="*/ 3801454 w 6785664"/>
                    <a:gd name="connsiteY20" fmla="*/ 3178240 h 3178240"/>
                    <a:gd name="connsiteX21" fmla="*/ 3233539 w 6785664"/>
                    <a:gd name="connsiteY21" fmla="*/ 3178240 h 3178240"/>
                    <a:gd name="connsiteX22" fmla="*/ 2665623 w 6785664"/>
                    <a:gd name="connsiteY22" fmla="*/ 3178240 h 3178240"/>
                    <a:gd name="connsiteX23" fmla="*/ 2160039 w 6785664"/>
                    <a:gd name="connsiteY23" fmla="*/ 3178240 h 3178240"/>
                    <a:gd name="connsiteX24" fmla="*/ 1405127 w 6785664"/>
                    <a:gd name="connsiteY24" fmla="*/ 3178240 h 3178240"/>
                    <a:gd name="connsiteX25" fmla="*/ 276221 w 6785664"/>
                    <a:gd name="connsiteY25" fmla="*/ 3178240 h 3178240"/>
                    <a:gd name="connsiteX26" fmla="*/ 0 w 6785664"/>
                    <a:gd name="connsiteY26" fmla="*/ 2902019 h 3178240"/>
                    <a:gd name="connsiteX27" fmla="*/ 0 w 6785664"/>
                    <a:gd name="connsiteY27" fmla="*/ 2245570 h 3178240"/>
                    <a:gd name="connsiteX28" fmla="*/ 0 w 6785664"/>
                    <a:gd name="connsiteY28" fmla="*/ 1641636 h 3178240"/>
                    <a:gd name="connsiteX29" fmla="*/ 0 w 6785664"/>
                    <a:gd name="connsiteY29" fmla="*/ 985186 h 3178240"/>
                    <a:gd name="connsiteX30" fmla="*/ 0 w 6785664"/>
                    <a:gd name="connsiteY30" fmla="*/ 276221 h 317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6785664" h="3178240" fill="none" extrusionOk="0">
                      <a:moveTo>
                        <a:pt x="0" y="276221"/>
                      </a:moveTo>
                      <a:cubicBezTo>
                        <a:pt x="-8519" y="115811"/>
                        <a:pt x="130993" y="10909"/>
                        <a:pt x="276221" y="0"/>
                      </a:cubicBezTo>
                      <a:cubicBezTo>
                        <a:pt x="425030" y="23533"/>
                        <a:pt x="631807" y="2231"/>
                        <a:pt x="781805" y="0"/>
                      </a:cubicBezTo>
                      <a:cubicBezTo>
                        <a:pt x="931803" y="-2231"/>
                        <a:pt x="1231127" y="-34286"/>
                        <a:pt x="1599049" y="0"/>
                      </a:cubicBezTo>
                      <a:cubicBezTo>
                        <a:pt x="1966971" y="34286"/>
                        <a:pt x="2083111" y="-33992"/>
                        <a:pt x="2291629" y="0"/>
                      </a:cubicBezTo>
                      <a:cubicBezTo>
                        <a:pt x="2500147" y="33992"/>
                        <a:pt x="2606611" y="-7514"/>
                        <a:pt x="2797213" y="0"/>
                      </a:cubicBezTo>
                      <a:cubicBezTo>
                        <a:pt x="2987815" y="7514"/>
                        <a:pt x="3218712" y="3252"/>
                        <a:pt x="3489793" y="0"/>
                      </a:cubicBezTo>
                      <a:cubicBezTo>
                        <a:pt x="3760874" y="-3252"/>
                        <a:pt x="3995378" y="-22023"/>
                        <a:pt x="4182373" y="0"/>
                      </a:cubicBezTo>
                      <a:cubicBezTo>
                        <a:pt x="4369368" y="22023"/>
                        <a:pt x="4646894" y="22806"/>
                        <a:pt x="4999618" y="0"/>
                      </a:cubicBezTo>
                      <a:cubicBezTo>
                        <a:pt x="5352342" y="-22806"/>
                        <a:pt x="5458570" y="17498"/>
                        <a:pt x="5629866" y="0"/>
                      </a:cubicBezTo>
                      <a:cubicBezTo>
                        <a:pt x="5801162" y="-17498"/>
                        <a:pt x="6260657" y="39317"/>
                        <a:pt x="6509443" y="0"/>
                      </a:cubicBezTo>
                      <a:cubicBezTo>
                        <a:pt x="6689174" y="771"/>
                        <a:pt x="6772360" y="126594"/>
                        <a:pt x="6785664" y="276221"/>
                      </a:cubicBezTo>
                      <a:cubicBezTo>
                        <a:pt x="6788914" y="422793"/>
                        <a:pt x="6785444" y="649462"/>
                        <a:pt x="6785664" y="880155"/>
                      </a:cubicBezTo>
                      <a:cubicBezTo>
                        <a:pt x="6785884" y="1110848"/>
                        <a:pt x="6802347" y="1361542"/>
                        <a:pt x="6785664" y="1536604"/>
                      </a:cubicBezTo>
                      <a:cubicBezTo>
                        <a:pt x="6768981" y="1711666"/>
                        <a:pt x="6810635" y="1856452"/>
                        <a:pt x="6785664" y="2114280"/>
                      </a:cubicBezTo>
                      <a:cubicBezTo>
                        <a:pt x="6760693" y="2372108"/>
                        <a:pt x="6809183" y="2723384"/>
                        <a:pt x="6785664" y="2902019"/>
                      </a:cubicBezTo>
                      <a:cubicBezTo>
                        <a:pt x="6763532" y="3073527"/>
                        <a:pt x="6635052" y="3157587"/>
                        <a:pt x="6509443" y="3178240"/>
                      </a:cubicBezTo>
                      <a:cubicBezTo>
                        <a:pt x="6249620" y="3172710"/>
                        <a:pt x="6033232" y="3158530"/>
                        <a:pt x="5692198" y="3178240"/>
                      </a:cubicBezTo>
                      <a:cubicBezTo>
                        <a:pt x="5351165" y="3197950"/>
                        <a:pt x="5375361" y="3179040"/>
                        <a:pt x="5186615" y="3178240"/>
                      </a:cubicBezTo>
                      <a:cubicBezTo>
                        <a:pt x="4997869" y="3177440"/>
                        <a:pt x="4840285" y="3190782"/>
                        <a:pt x="4556367" y="3178240"/>
                      </a:cubicBezTo>
                      <a:cubicBezTo>
                        <a:pt x="4272449" y="3165698"/>
                        <a:pt x="3954562" y="3188217"/>
                        <a:pt x="3801454" y="3178240"/>
                      </a:cubicBezTo>
                      <a:cubicBezTo>
                        <a:pt x="3648346" y="3168263"/>
                        <a:pt x="3478005" y="3150140"/>
                        <a:pt x="3233539" y="3178240"/>
                      </a:cubicBezTo>
                      <a:cubicBezTo>
                        <a:pt x="2989074" y="3206340"/>
                        <a:pt x="2834750" y="3199895"/>
                        <a:pt x="2665623" y="3178240"/>
                      </a:cubicBezTo>
                      <a:cubicBezTo>
                        <a:pt x="2496496" y="3156585"/>
                        <a:pt x="2400442" y="3186828"/>
                        <a:pt x="2160039" y="3178240"/>
                      </a:cubicBezTo>
                      <a:cubicBezTo>
                        <a:pt x="1919636" y="3169652"/>
                        <a:pt x="1648182" y="3182715"/>
                        <a:pt x="1405127" y="3178240"/>
                      </a:cubicBezTo>
                      <a:cubicBezTo>
                        <a:pt x="1162072" y="3173765"/>
                        <a:pt x="606875" y="3217393"/>
                        <a:pt x="276221" y="3178240"/>
                      </a:cubicBezTo>
                      <a:cubicBezTo>
                        <a:pt x="105807" y="3162567"/>
                        <a:pt x="-7430" y="3084110"/>
                        <a:pt x="0" y="2902019"/>
                      </a:cubicBezTo>
                      <a:cubicBezTo>
                        <a:pt x="-13656" y="2681590"/>
                        <a:pt x="-31369" y="2480110"/>
                        <a:pt x="0" y="2245570"/>
                      </a:cubicBezTo>
                      <a:cubicBezTo>
                        <a:pt x="31369" y="2011030"/>
                        <a:pt x="-3374" y="1799408"/>
                        <a:pt x="0" y="1641636"/>
                      </a:cubicBezTo>
                      <a:cubicBezTo>
                        <a:pt x="3374" y="1483864"/>
                        <a:pt x="-14178" y="1191622"/>
                        <a:pt x="0" y="985186"/>
                      </a:cubicBezTo>
                      <a:cubicBezTo>
                        <a:pt x="14178" y="778750"/>
                        <a:pt x="10690" y="463144"/>
                        <a:pt x="0" y="276221"/>
                      </a:cubicBezTo>
                      <a:close/>
                    </a:path>
                    <a:path w="6785664" h="3178240" stroke="0" extrusionOk="0">
                      <a:moveTo>
                        <a:pt x="0" y="276221"/>
                      </a:moveTo>
                      <a:cubicBezTo>
                        <a:pt x="16213" y="148062"/>
                        <a:pt x="159024" y="-5209"/>
                        <a:pt x="276221" y="0"/>
                      </a:cubicBezTo>
                      <a:cubicBezTo>
                        <a:pt x="526108" y="33028"/>
                        <a:pt x="715421" y="19834"/>
                        <a:pt x="968801" y="0"/>
                      </a:cubicBezTo>
                      <a:cubicBezTo>
                        <a:pt x="1222181" y="-19834"/>
                        <a:pt x="1355361" y="23087"/>
                        <a:pt x="1661381" y="0"/>
                      </a:cubicBezTo>
                      <a:cubicBezTo>
                        <a:pt x="1967401" y="-23087"/>
                        <a:pt x="2148481" y="-9555"/>
                        <a:pt x="2478626" y="0"/>
                      </a:cubicBezTo>
                      <a:cubicBezTo>
                        <a:pt x="2808772" y="9555"/>
                        <a:pt x="2845690" y="-10589"/>
                        <a:pt x="3171206" y="0"/>
                      </a:cubicBezTo>
                      <a:cubicBezTo>
                        <a:pt x="3496722" y="10589"/>
                        <a:pt x="3501871" y="-3365"/>
                        <a:pt x="3801454" y="0"/>
                      </a:cubicBezTo>
                      <a:cubicBezTo>
                        <a:pt x="4101037" y="3365"/>
                        <a:pt x="4403087" y="36789"/>
                        <a:pt x="4556367" y="0"/>
                      </a:cubicBezTo>
                      <a:cubicBezTo>
                        <a:pt x="4709647" y="-36789"/>
                        <a:pt x="5149647" y="-2544"/>
                        <a:pt x="5373611" y="0"/>
                      </a:cubicBezTo>
                      <a:cubicBezTo>
                        <a:pt x="5597575" y="2544"/>
                        <a:pt x="5722957" y="10144"/>
                        <a:pt x="5879195" y="0"/>
                      </a:cubicBezTo>
                      <a:cubicBezTo>
                        <a:pt x="6035433" y="-10144"/>
                        <a:pt x="6381463" y="22673"/>
                        <a:pt x="6509443" y="0"/>
                      </a:cubicBezTo>
                      <a:cubicBezTo>
                        <a:pt x="6673628" y="19934"/>
                        <a:pt x="6789518" y="112427"/>
                        <a:pt x="6785664" y="276221"/>
                      </a:cubicBezTo>
                      <a:cubicBezTo>
                        <a:pt x="6817516" y="567150"/>
                        <a:pt x="6800598" y="699859"/>
                        <a:pt x="6785664" y="985186"/>
                      </a:cubicBezTo>
                      <a:cubicBezTo>
                        <a:pt x="6770730" y="1270513"/>
                        <a:pt x="6809511" y="1433076"/>
                        <a:pt x="6785664" y="1615378"/>
                      </a:cubicBezTo>
                      <a:cubicBezTo>
                        <a:pt x="6761817" y="1797680"/>
                        <a:pt x="6782582" y="2122683"/>
                        <a:pt x="6785664" y="2271827"/>
                      </a:cubicBezTo>
                      <a:cubicBezTo>
                        <a:pt x="6788746" y="2420971"/>
                        <a:pt x="6789147" y="2669079"/>
                        <a:pt x="6785664" y="2902019"/>
                      </a:cubicBezTo>
                      <a:cubicBezTo>
                        <a:pt x="6809433" y="3027695"/>
                        <a:pt x="6689896" y="3201522"/>
                        <a:pt x="6509443" y="3178240"/>
                      </a:cubicBezTo>
                      <a:cubicBezTo>
                        <a:pt x="6314163" y="3172037"/>
                        <a:pt x="6091350" y="3160990"/>
                        <a:pt x="5941527" y="3178240"/>
                      </a:cubicBezTo>
                      <a:cubicBezTo>
                        <a:pt x="5791704" y="3195490"/>
                        <a:pt x="5534516" y="3186592"/>
                        <a:pt x="5186615" y="3178240"/>
                      </a:cubicBezTo>
                      <a:cubicBezTo>
                        <a:pt x="4838714" y="3169888"/>
                        <a:pt x="4536109" y="3160068"/>
                        <a:pt x="4369370" y="3178240"/>
                      </a:cubicBezTo>
                      <a:cubicBezTo>
                        <a:pt x="4202632" y="3196412"/>
                        <a:pt x="3822633" y="3184583"/>
                        <a:pt x="3614458" y="3178240"/>
                      </a:cubicBezTo>
                      <a:cubicBezTo>
                        <a:pt x="3406283" y="3171897"/>
                        <a:pt x="3315926" y="3154198"/>
                        <a:pt x="3046542" y="3178240"/>
                      </a:cubicBezTo>
                      <a:cubicBezTo>
                        <a:pt x="2777158" y="3202282"/>
                        <a:pt x="2688015" y="3152494"/>
                        <a:pt x="2416294" y="3178240"/>
                      </a:cubicBezTo>
                      <a:cubicBezTo>
                        <a:pt x="2144573" y="3203986"/>
                        <a:pt x="2070630" y="3180855"/>
                        <a:pt x="1786046" y="3178240"/>
                      </a:cubicBezTo>
                      <a:cubicBezTo>
                        <a:pt x="1501462" y="3175625"/>
                        <a:pt x="1527540" y="3191836"/>
                        <a:pt x="1280462" y="3178240"/>
                      </a:cubicBezTo>
                      <a:cubicBezTo>
                        <a:pt x="1033384" y="3164644"/>
                        <a:pt x="704242" y="3179994"/>
                        <a:pt x="276221" y="3178240"/>
                      </a:cubicBezTo>
                      <a:cubicBezTo>
                        <a:pt x="138501" y="3149782"/>
                        <a:pt x="16065" y="3023634"/>
                        <a:pt x="0" y="2902019"/>
                      </a:cubicBezTo>
                      <a:cubicBezTo>
                        <a:pt x="15951" y="2597277"/>
                        <a:pt x="-7340" y="2561481"/>
                        <a:pt x="0" y="2245570"/>
                      </a:cubicBezTo>
                      <a:cubicBezTo>
                        <a:pt x="7340" y="1929659"/>
                        <a:pt x="-27185" y="1833899"/>
                        <a:pt x="0" y="1667894"/>
                      </a:cubicBezTo>
                      <a:cubicBezTo>
                        <a:pt x="27185" y="1501889"/>
                        <a:pt x="-4848" y="1231853"/>
                        <a:pt x="0" y="1037702"/>
                      </a:cubicBezTo>
                      <a:cubicBezTo>
                        <a:pt x="4848" y="843551"/>
                        <a:pt x="-19955" y="640514"/>
                        <a:pt x="0" y="276221"/>
                      </a:cubicBezTo>
                      <a:close/>
                    </a:path>
                  </a:pathLst>
                </a:custGeom>
                <a:solidFill>
                  <a:srgbClr val="D4E3FF"/>
                </a:solidFill>
                <a:ln>
                  <a:solidFill>
                    <a:srgbClr val="173557"/>
                  </a:solidFill>
                  <a:extLst>
                    <a:ext uri="{C807C97D-BFC1-408E-A445-0C87EB9F89A2}">
                      <ask:lineSketchStyleProps xmlns:ask="http://schemas.microsoft.com/office/drawing/2018/sketchyshapes" sd="2458333937">
                        <a:prstGeom prst="roundRect">
                          <a:avLst>
                            <a:gd name="adj" fmla="val 8691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BBF8C49C-06F9-35BC-32D3-5E729B0727DE}"/>
                    </a:ext>
                  </a:extLst>
                </p:cNvPr>
                <p:cNvSpPr txBox="1"/>
                <p:nvPr/>
              </p:nvSpPr>
              <p:spPr>
                <a:xfrm>
                  <a:off x="9891969" y="4750920"/>
                  <a:ext cx="7052411" cy="3226781"/>
                </a:xfrm>
                <a:prstGeom prst="rect">
                  <a:avLst/>
                </a:prstGeom>
                <a:noFill/>
              </p:spPr>
              <p:txBody>
                <a:bodyPr wrap="square" numCol="2" rtlCol="0" anchor="t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해역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투명도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화학적산소요구량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염분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 err="1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클로로필</a:t>
                  </a:r>
                  <a:r>
                    <a:rPr lang="en-US" altLang="ko-KR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-a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 err="1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용존산소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총인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수온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인산염인</a:t>
                  </a:r>
                  <a:endParaRPr lang="en-US" altLang="ko-KR" sz="2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 err="1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총질소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아질산성질소</a:t>
                  </a:r>
                  <a:endParaRPr lang="en-US" altLang="ko-KR" sz="2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sz="2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46DCECF-EE41-B314-ADAF-19E60E1A5659}"/>
                    </a:ext>
                  </a:extLst>
                </p:cNvPr>
                <p:cNvSpPr txBox="1"/>
                <p:nvPr/>
              </p:nvSpPr>
              <p:spPr>
                <a:xfrm>
                  <a:off x="11876607" y="4113420"/>
                  <a:ext cx="19223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1</a:t>
                  </a:r>
                  <a:r>
                    <a:rPr lang="ko-KR" altLang="en-US" sz="25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차 선정 변수</a:t>
                  </a: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339F3ED-3946-4B93-7D64-2AD88A1280BF}"/>
                  </a:ext>
                </a:extLst>
              </p:cNvPr>
              <p:cNvGrpSpPr/>
              <p:nvPr/>
            </p:nvGrpSpPr>
            <p:grpSpPr>
              <a:xfrm>
                <a:off x="10134600" y="4667414"/>
                <a:ext cx="7668040" cy="4520324"/>
                <a:chOff x="9444936" y="4132668"/>
                <a:chExt cx="7668040" cy="4520324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ABD3090F-ACBE-898B-FE15-BD6979BDDB52}"/>
                    </a:ext>
                  </a:extLst>
                </p:cNvPr>
                <p:cNvSpPr/>
                <p:nvPr/>
              </p:nvSpPr>
              <p:spPr>
                <a:xfrm>
                  <a:off x="9444936" y="4740465"/>
                  <a:ext cx="6785664" cy="3178240"/>
                </a:xfrm>
                <a:custGeom>
                  <a:avLst/>
                  <a:gdLst>
                    <a:gd name="connsiteX0" fmla="*/ 0 w 6785664"/>
                    <a:gd name="connsiteY0" fmla="*/ 276221 h 3178240"/>
                    <a:gd name="connsiteX1" fmla="*/ 276221 w 6785664"/>
                    <a:gd name="connsiteY1" fmla="*/ 0 h 3178240"/>
                    <a:gd name="connsiteX2" fmla="*/ 781805 w 6785664"/>
                    <a:gd name="connsiteY2" fmla="*/ 0 h 3178240"/>
                    <a:gd name="connsiteX3" fmla="*/ 1599049 w 6785664"/>
                    <a:gd name="connsiteY3" fmla="*/ 0 h 3178240"/>
                    <a:gd name="connsiteX4" fmla="*/ 2291629 w 6785664"/>
                    <a:gd name="connsiteY4" fmla="*/ 0 h 3178240"/>
                    <a:gd name="connsiteX5" fmla="*/ 2797213 w 6785664"/>
                    <a:gd name="connsiteY5" fmla="*/ 0 h 3178240"/>
                    <a:gd name="connsiteX6" fmla="*/ 3489793 w 6785664"/>
                    <a:gd name="connsiteY6" fmla="*/ 0 h 3178240"/>
                    <a:gd name="connsiteX7" fmla="*/ 4182373 w 6785664"/>
                    <a:gd name="connsiteY7" fmla="*/ 0 h 3178240"/>
                    <a:gd name="connsiteX8" fmla="*/ 4999618 w 6785664"/>
                    <a:gd name="connsiteY8" fmla="*/ 0 h 3178240"/>
                    <a:gd name="connsiteX9" fmla="*/ 5629866 w 6785664"/>
                    <a:gd name="connsiteY9" fmla="*/ 0 h 3178240"/>
                    <a:gd name="connsiteX10" fmla="*/ 6509443 w 6785664"/>
                    <a:gd name="connsiteY10" fmla="*/ 0 h 3178240"/>
                    <a:gd name="connsiteX11" fmla="*/ 6785664 w 6785664"/>
                    <a:gd name="connsiteY11" fmla="*/ 276221 h 3178240"/>
                    <a:gd name="connsiteX12" fmla="*/ 6785664 w 6785664"/>
                    <a:gd name="connsiteY12" fmla="*/ 880155 h 3178240"/>
                    <a:gd name="connsiteX13" fmla="*/ 6785664 w 6785664"/>
                    <a:gd name="connsiteY13" fmla="*/ 1536604 h 3178240"/>
                    <a:gd name="connsiteX14" fmla="*/ 6785664 w 6785664"/>
                    <a:gd name="connsiteY14" fmla="*/ 2114280 h 3178240"/>
                    <a:gd name="connsiteX15" fmla="*/ 6785664 w 6785664"/>
                    <a:gd name="connsiteY15" fmla="*/ 2902019 h 3178240"/>
                    <a:gd name="connsiteX16" fmla="*/ 6509443 w 6785664"/>
                    <a:gd name="connsiteY16" fmla="*/ 3178240 h 3178240"/>
                    <a:gd name="connsiteX17" fmla="*/ 5692198 w 6785664"/>
                    <a:gd name="connsiteY17" fmla="*/ 3178240 h 3178240"/>
                    <a:gd name="connsiteX18" fmla="*/ 5186615 w 6785664"/>
                    <a:gd name="connsiteY18" fmla="*/ 3178240 h 3178240"/>
                    <a:gd name="connsiteX19" fmla="*/ 4556367 w 6785664"/>
                    <a:gd name="connsiteY19" fmla="*/ 3178240 h 3178240"/>
                    <a:gd name="connsiteX20" fmla="*/ 3801454 w 6785664"/>
                    <a:gd name="connsiteY20" fmla="*/ 3178240 h 3178240"/>
                    <a:gd name="connsiteX21" fmla="*/ 3233539 w 6785664"/>
                    <a:gd name="connsiteY21" fmla="*/ 3178240 h 3178240"/>
                    <a:gd name="connsiteX22" fmla="*/ 2665623 w 6785664"/>
                    <a:gd name="connsiteY22" fmla="*/ 3178240 h 3178240"/>
                    <a:gd name="connsiteX23" fmla="*/ 2160039 w 6785664"/>
                    <a:gd name="connsiteY23" fmla="*/ 3178240 h 3178240"/>
                    <a:gd name="connsiteX24" fmla="*/ 1405127 w 6785664"/>
                    <a:gd name="connsiteY24" fmla="*/ 3178240 h 3178240"/>
                    <a:gd name="connsiteX25" fmla="*/ 276221 w 6785664"/>
                    <a:gd name="connsiteY25" fmla="*/ 3178240 h 3178240"/>
                    <a:gd name="connsiteX26" fmla="*/ 0 w 6785664"/>
                    <a:gd name="connsiteY26" fmla="*/ 2902019 h 3178240"/>
                    <a:gd name="connsiteX27" fmla="*/ 0 w 6785664"/>
                    <a:gd name="connsiteY27" fmla="*/ 2245570 h 3178240"/>
                    <a:gd name="connsiteX28" fmla="*/ 0 w 6785664"/>
                    <a:gd name="connsiteY28" fmla="*/ 1641636 h 3178240"/>
                    <a:gd name="connsiteX29" fmla="*/ 0 w 6785664"/>
                    <a:gd name="connsiteY29" fmla="*/ 985186 h 3178240"/>
                    <a:gd name="connsiteX30" fmla="*/ 0 w 6785664"/>
                    <a:gd name="connsiteY30" fmla="*/ 276221 h 317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6785664" h="3178240" fill="none" extrusionOk="0">
                      <a:moveTo>
                        <a:pt x="0" y="276221"/>
                      </a:moveTo>
                      <a:cubicBezTo>
                        <a:pt x="-8519" y="115811"/>
                        <a:pt x="130993" y="10909"/>
                        <a:pt x="276221" y="0"/>
                      </a:cubicBezTo>
                      <a:cubicBezTo>
                        <a:pt x="425030" y="23533"/>
                        <a:pt x="631807" y="2231"/>
                        <a:pt x="781805" y="0"/>
                      </a:cubicBezTo>
                      <a:cubicBezTo>
                        <a:pt x="931803" y="-2231"/>
                        <a:pt x="1231127" y="-34286"/>
                        <a:pt x="1599049" y="0"/>
                      </a:cubicBezTo>
                      <a:cubicBezTo>
                        <a:pt x="1966971" y="34286"/>
                        <a:pt x="2083111" y="-33992"/>
                        <a:pt x="2291629" y="0"/>
                      </a:cubicBezTo>
                      <a:cubicBezTo>
                        <a:pt x="2500147" y="33992"/>
                        <a:pt x="2606611" y="-7514"/>
                        <a:pt x="2797213" y="0"/>
                      </a:cubicBezTo>
                      <a:cubicBezTo>
                        <a:pt x="2987815" y="7514"/>
                        <a:pt x="3218712" y="3252"/>
                        <a:pt x="3489793" y="0"/>
                      </a:cubicBezTo>
                      <a:cubicBezTo>
                        <a:pt x="3760874" y="-3252"/>
                        <a:pt x="3995378" y="-22023"/>
                        <a:pt x="4182373" y="0"/>
                      </a:cubicBezTo>
                      <a:cubicBezTo>
                        <a:pt x="4369368" y="22023"/>
                        <a:pt x="4646894" y="22806"/>
                        <a:pt x="4999618" y="0"/>
                      </a:cubicBezTo>
                      <a:cubicBezTo>
                        <a:pt x="5352342" y="-22806"/>
                        <a:pt x="5458570" y="17498"/>
                        <a:pt x="5629866" y="0"/>
                      </a:cubicBezTo>
                      <a:cubicBezTo>
                        <a:pt x="5801162" y="-17498"/>
                        <a:pt x="6260657" y="39317"/>
                        <a:pt x="6509443" y="0"/>
                      </a:cubicBezTo>
                      <a:cubicBezTo>
                        <a:pt x="6689174" y="771"/>
                        <a:pt x="6772360" y="126594"/>
                        <a:pt x="6785664" y="276221"/>
                      </a:cubicBezTo>
                      <a:cubicBezTo>
                        <a:pt x="6788914" y="422793"/>
                        <a:pt x="6785444" y="649462"/>
                        <a:pt x="6785664" y="880155"/>
                      </a:cubicBezTo>
                      <a:cubicBezTo>
                        <a:pt x="6785884" y="1110848"/>
                        <a:pt x="6802347" y="1361542"/>
                        <a:pt x="6785664" y="1536604"/>
                      </a:cubicBezTo>
                      <a:cubicBezTo>
                        <a:pt x="6768981" y="1711666"/>
                        <a:pt x="6810635" y="1856452"/>
                        <a:pt x="6785664" y="2114280"/>
                      </a:cubicBezTo>
                      <a:cubicBezTo>
                        <a:pt x="6760693" y="2372108"/>
                        <a:pt x="6809183" y="2723384"/>
                        <a:pt x="6785664" y="2902019"/>
                      </a:cubicBezTo>
                      <a:cubicBezTo>
                        <a:pt x="6763532" y="3073527"/>
                        <a:pt x="6635052" y="3157587"/>
                        <a:pt x="6509443" y="3178240"/>
                      </a:cubicBezTo>
                      <a:cubicBezTo>
                        <a:pt x="6249620" y="3172710"/>
                        <a:pt x="6033232" y="3158530"/>
                        <a:pt x="5692198" y="3178240"/>
                      </a:cubicBezTo>
                      <a:cubicBezTo>
                        <a:pt x="5351165" y="3197950"/>
                        <a:pt x="5375361" y="3179040"/>
                        <a:pt x="5186615" y="3178240"/>
                      </a:cubicBezTo>
                      <a:cubicBezTo>
                        <a:pt x="4997869" y="3177440"/>
                        <a:pt x="4840285" y="3190782"/>
                        <a:pt x="4556367" y="3178240"/>
                      </a:cubicBezTo>
                      <a:cubicBezTo>
                        <a:pt x="4272449" y="3165698"/>
                        <a:pt x="3954562" y="3188217"/>
                        <a:pt x="3801454" y="3178240"/>
                      </a:cubicBezTo>
                      <a:cubicBezTo>
                        <a:pt x="3648346" y="3168263"/>
                        <a:pt x="3478005" y="3150140"/>
                        <a:pt x="3233539" y="3178240"/>
                      </a:cubicBezTo>
                      <a:cubicBezTo>
                        <a:pt x="2989074" y="3206340"/>
                        <a:pt x="2834750" y="3199895"/>
                        <a:pt x="2665623" y="3178240"/>
                      </a:cubicBezTo>
                      <a:cubicBezTo>
                        <a:pt x="2496496" y="3156585"/>
                        <a:pt x="2400442" y="3186828"/>
                        <a:pt x="2160039" y="3178240"/>
                      </a:cubicBezTo>
                      <a:cubicBezTo>
                        <a:pt x="1919636" y="3169652"/>
                        <a:pt x="1648182" y="3182715"/>
                        <a:pt x="1405127" y="3178240"/>
                      </a:cubicBezTo>
                      <a:cubicBezTo>
                        <a:pt x="1162072" y="3173765"/>
                        <a:pt x="606875" y="3217393"/>
                        <a:pt x="276221" y="3178240"/>
                      </a:cubicBezTo>
                      <a:cubicBezTo>
                        <a:pt x="105807" y="3162567"/>
                        <a:pt x="-7430" y="3084110"/>
                        <a:pt x="0" y="2902019"/>
                      </a:cubicBezTo>
                      <a:cubicBezTo>
                        <a:pt x="-13656" y="2681590"/>
                        <a:pt x="-31369" y="2480110"/>
                        <a:pt x="0" y="2245570"/>
                      </a:cubicBezTo>
                      <a:cubicBezTo>
                        <a:pt x="31369" y="2011030"/>
                        <a:pt x="-3374" y="1799408"/>
                        <a:pt x="0" y="1641636"/>
                      </a:cubicBezTo>
                      <a:cubicBezTo>
                        <a:pt x="3374" y="1483864"/>
                        <a:pt x="-14178" y="1191622"/>
                        <a:pt x="0" y="985186"/>
                      </a:cubicBezTo>
                      <a:cubicBezTo>
                        <a:pt x="14178" y="778750"/>
                        <a:pt x="10690" y="463144"/>
                        <a:pt x="0" y="276221"/>
                      </a:cubicBezTo>
                      <a:close/>
                    </a:path>
                    <a:path w="6785664" h="3178240" stroke="0" extrusionOk="0">
                      <a:moveTo>
                        <a:pt x="0" y="276221"/>
                      </a:moveTo>
                      <a:cubicBezTo>
                        <a:pt x="16213" y="148062"/>
                        <a:pt x="159024" y="-5209"/>
                        <a:pt x="276221" y="0"/>
                      </a:cubicBezTo>
                      <a:cubicBezTo>
                        <a:pt x="526108" y="33028"/>
                        <a:pt x="715421" y="19834"/>
                        <a:pt x="968801" y="0"/>
                      </a:cubicBezTo>
                      <a:cubicBezTo>
                        <a:pt x="1222181" y="-19834"/>
                        <a:pt x="1355361" y="23087"/>
                        <a:pt x="1661381" y="0"/>
                      </a:cubicBezTo>
                      <a:cubicBezTo>
                        <a:pt x="1967401" y="-23087"/>
                        <a:pt x="2148481" y="-9555"/>
                        <a:pt x="2478626" y="0"/>
                      </a:cubicBezTo>
                      <a:cubicBezTo>
                        <a:pt x="2808772" y="9555"/>
                        <a:pt x="2845690" y="-10589"/>
                        <a:pt x="3171206" y="0"/>
                      </a:cubicBezTo>
                      <a:cubicBezTo>
                        <a:pt x="3496722" y="10589"/>
                        <a:pt x="3501871" y="-3365"/>
                        <a:pt x="3801454" y="0"/>
                      </a:cubicBezTo>
                      <a:cubicBezTo>
                        <a:pt x="4101037" y="3365"/>
                        <a:pt x="4403087" y="36789"/>
                        <a:pt x="4556367" y="0"/>
                      </a:cubicBezTo>
                      <a:cubicBezTo>
                        <a:pt x="4709647" y="-36789"/>
                        <a:pt x="5149647" y="-2544"/>
                        <a:pt x="5373611" y="0"/>
                      </a:cubicBezTo>
                      <a:cubicBezTo>
                        <a:pt x="5597575" y="2544"/>
                        <a:pt x="5722957" y="10144"/>
                        <a:pt x="5879195" y="0"/>
                      </a:cubicBezTo>
                      <a:cubicBezTo>
                        <a:pt x="6035433" y="-10144"/>
                        <a:pt x="6381463" y="22673"/>
                        <a:pt x="6509443" y="0"/>
                      </a:cubicBezTo>
                      <a:cubicBezTo>
                        <a:pt x="6673628" y="19934"/>
                        <a:pt x="6789518" y="112427"/>
                        <a:pt x="6785664" y="276221"/>
                      </a:cubicBezTo>
                      <a:cubicBezTo>
                        <a:pt x="6817516" y="567150"/>
                        <a:pt x="6800598" y="699859"/>
                        <a:pt x="6785664" y="985186"/>
                      </a:cubicBezTo>
                      <a:cubicBezTo>
                        <a:pt x="6770730" y="1270513"/>
                        <a:pt x="6809511" y="1433076"/>
                        <a:pt x="6785664" y="1615378"/>
                      </a:cubicBezTo>
                      <a:cubicBezTo>
                        <a:pt x="6761817" y="1797680"/>
                        <a:pt x="6782582" y="2122683"/>
                        <a:pt x="6785664" y="2271827"/>
                      </a:cubicBezTo>
                      <a:cubicBezTo>
                        <a:pt x="6788746" y="2420971"/>
                        <a:pt x="6789147" y="2669079"/>
                        <a:pt x="6785664" y="2902019"/>
                      </a:cubicBezTo>
                      <a:cubicBezTo>
                        <a:pt x="6809433" y="3027695"/>
                        <a:pt x="6689896" y="3201522"/>
                        <a:pt x="6509443" y="3178240"/>
                      </a:cubicBezTo>
                      <a:cubicBezTo>
                        <a:pt x="6314163" y="3172037"/>
                        <a:pt x="6091350" y="3160990"/>
                        <a:pt x="5941527" y="3178240"/>
                      </a:cubicBezTo>
                      <a:cubicBezTo>
                        <a:pt x="5791704" y="3195490"/>
                        <a:pt x="5534516" y="3186592"/>
                        <a:pt x="5186615" y="3178240"/>
                      </a:cubicBezTo>
                      <a:cubicBezTo>
                        <a:pt x="4838714" y="3169888"/>
                        <a:pt x="4536109" y="3160068"/>
                        <a:pt x="4369370" y="3178240"/>
                      </a:cubicBezTo>
                      <a:cubicBezTo>
                        <a:pt x="4202632" y="3196412"/>
                        <a:pt x="3822633" y="3184583"/>
                        <a:pt x="3614458" y="3178240"/>
                      </a:cubicBezTo>
                      <a:cubicBezTo>
                        <a:pt x="3406283" y="3171897"/>
                        <a:pt x="3315926" y="3154198"/>
                        <a:pt x="3046542" y="3178240"/>
                      </a:cubicBezTo>
                      <a:cubicBezTo>
                        <a:pt x="2777158" y="3202282"/>
                        <a:pt x="2688015" y="3152494"/>
                        <a:pt x="2416294" y="3178240"/>
                      </a:cubicBezTo>
                      <a:cubicBezTo>
                        <a:pt x="2144573" y="3203986"/>
                        <a:pt x="2070630" y="3180855"/>
                        <a:pt x="1786046" y="3178240"/>
                      </a:cubicBezTo>
                      <a:cubicBezTo>
                        <a:pt x="1501462" y="3175625"/>
                        <a:pt x="1527540" y="3191836"/>
                        <a:pt x="1280462" y="3178240"/>
                      </a:cubicBezTo>
                      <a:cubicBezTo>
                        <a:pt x="1033384" y="3164644"/>
                        <a:pt x="704242" y="3179994"/>
                        <a:pt x="276221" y="3178240"/>
                      </a:cubicBezTo>
                      <a:cubicBezTo>
                        <a:pt x="138501" y="3149782"/>
                        <a:pt x="16065" y="3023634"/>
                        <a:pt x="0" y="2902019"/>
                      </a:cubicBezTo>
                      <a:cubicBezTo>
                        <a:pt x="15951" y="2597277"/>
                        <a:pt x="-7340" y="2561481"/>
                        <a:pt x="0" y="2245570"/>
                      </a:cubicBezTo>
                      <a:cubicBezTo>
                        <a:pt x="7340" y="1929659"/>
                        <a:pt x="-27185" y="1833899"/>
                        <a:pt x="0" y="1667894"/>
                      </a:cubicBezTo>
                      <a:cubicBezTo>
                        <a:pt x="27185" y="1501889"/>
                        <a:pt x="-4848" y="1231853"/>
                        <a:pt x="0" y="1037702"/>
                      </a:cubicBezTo>
                      <a:cubicBezTo>
                        <a:pt x="4848" y="843551"/>
                        <a:pt x="-19955" y="640514"/>
                        <a:pt x="0" y="276221"/>
                      </a:cubicBezTo>
                      <a:close/>
                    </a:path>
                  </a:pathLst>
                </a:custGeom>
                <a:solidFill>
                  <a:srgbClr val="D4E3FF"/>
                </a:solidFill>
                <a:ln>
                  <a:solidFill>
                    <a:srgbClr val="173557"/>
                  </a:solidFill>
                  <a:extLst>
                    <a:ext uri="{C807C97D-BFC1-408E-A445-0C87EB9F89A2}">
                      <ask:lineSketchStyleProps xmlns:ask="http://schemas.microsoft.com/office/drawing/2018/sketchyshapes" sd="2458333937">
                        <a:prstGeom prst="roundRect">
                          <a:avLst>
                            <a:gd name="adj" fmla="val 8691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Object 10">
                  <a:extLst>
                    <a:ext uri="{FF2B5EF4-FFF2-40B4-BE49-F238E27FC236}">
                      <a16:creationId xmlns:a16="http://schemas.microsoft.com/office/drawing/2014/main" id="{276F283A-34E5-7EA5-A752-FF7990B5F8BC}"/>
                    </a:ext>
                  </a:extLst>
                </p:cNvPr>
                <p:cNvSpPr txBox="1"/>
                <p:nvPr/>
              </p:nvSpPr>
              <p:spPr>
                <a:xfrm>
                  <a:off x="10060565" y="5005840"/>
                  <a:ext cx="7052411" cy="3647152"/>
                </a:xfrm>
                <a:prstGeom prst="rect">
                  <a:avLst/>
                </a:prstGeom>
                <a:noFill/>
              </p:spPr>
              <p:txBody>
                <a:bodyPr wrap="square" numCol="2" rtlCol="0" anchor="t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해역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투명도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화학적산소요구량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염분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 err="1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클로로필</a:t>
                  </a:r>
                  <a:r>
                    <a:rPr lang="en-US" altLang="ko-KR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-a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 err="1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용존산소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총인</a:t>
                  </a: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수온</a:t>
                  </a:r>
                  <a:endParaRPr lang="en-US" altLang="ko-KR" sz="2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2200" dirty="0" err="1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총질소</a:t>
                  </a:r>
                  <a:endParaRPr lang="en-US" altLang="ko-KR" sz="2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63EF3C9-8091-1C0F-B15A-F36E1A1AB9E4}"/>
                    </a:ext>
                  </a:extLst>
                </p:cNvPr>
                <p:cNvSpPr txBox="1"/>
                <p:nvPr/>
              </p:nvSpPr>
              <p:spPr>
                <a:xfrm>
                  <a:off x="11838135" y="4132668"/>
                  <a:ext cx="199926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5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최종 선정 변수</a:t>
                  </a:r>
                </a:p>
              </p:txBody>
            </p:sp>
          </p:grp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0BF09616-DEC3-E2D8-C5EA-D609762BE018}"/>
                  </a:ext>
                </a:extLst>
              </p:cNvPr>
              <p:cNvCxnSpPr/>
              <p:nvPr/>
            </p:nvCxnSpPr>
            <p:spPr>
              <a:xfrm>
                <a:off x="8405315" y="6819900"/>
                <a:ext cx="20574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A9B278-9814-B861-D8DC-2EE173CF62CB}"/>
                </a:ext>
              </a:extLst>
            </p:cNvPr>
            <p:cNvSpPr/>
            <p:nvPr/>
          </p:nvSpPr>
          <p:spPr>
            <a:xfrm>
              <a:off x="6155746" y="6860101"/>
              <a:ext cx="1279178" cy="517907"/>
            </a:xfrm>
            <a:prstGeom prst="rect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691684E-71A6-6EC8-430A-1923AAFAA365}"/>
                </a:ext>
              </a:extLst>
            </p:cNvPr>
            <p:cNvSpPr/>
            <p:nvPr/>
          </p:nvSpPr>
          <p:spPr>
            <a:xfrm>
              <a:off x="6155745" y="7883268"/>
              <a:ext cx="1662833" cy="517907"/>
            </a:xfrm>
            <a:prstGeom prst="rect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287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10">
            <a:extLst>
              <a:ext uri="{FF2B5EF4-FFF2-40B4-BE49-F238E27FC236}">
                <a16:creationId xmlns:a16="http://schemas.microsoft.com/office/drawing/2014/main" id="{8FEEDA1D-61AA-0C4D-CBD8-07E067B2577E}"/>
              </a:ext>
            </a:extLst>
          </p:cNvPr>
          <p:cNvSpPr txBox="1"/>
          <p:nvPr/>
        </p:nvSpPr>
        <p:spPr>
          <a:xfrm>
            <a:off x="1035125" y="3168514"/>
            <a:ext cx="810887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이상치의 영향을 보정하기 위해 </a:t>
            </a:r>
            <a:r>
              <a:rPr lang="en-US" altLang="ko-KR" sz="2600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Robustscaler</a:t>
            </a:r>
            <a:r>
              <a:rPr lang="en-US" altLang="ko-KR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</a:t>
            </a:r>
            <a:r>
              <a:rPr lang="ko-KR" altLang="en-US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사용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55EC075-EF55-5CF1-78D9-BCC27D992F5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07CDC-36C3-D0A2-E8FF-818F7D44F645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4C3FC8E-2231-2B9C-433C-B337FDA408BF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250BB60C-E877-BF80-29ED-74081F135168}"/>
                </a:ext>
              </a:extLst>
            </p:cNvPr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3.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분석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92D37105-24AB-C7CC-C7C0-07986AE070CD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B58479B9-F8CD-B8F8-E7EC-080E72D724CF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1DC67FDF-E50D-206B-D69E-CFE468B1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8D452617-ED82-9230-E1FE-DAD76B9131FE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092B98D8-44C0-7CDD-89B9-670BF3827EEC}"/>
              </a:ext>
            </a:extLst>
          </p:cNvPr>
          <p:cNvSpPr txBox="1"/>
          <p:nvPr/>
        </p:nvSpPr>
        <p:spPr>
          <a:xfrm>
            <a:off x="1005552" y="2296630"/>
            <a:ext cx="1240564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1) 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데이터 정규화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E94721-7870-6592-4700-A1165E96381F}"/>
              </a:ext>
            </a:extLst>
          </p:cNvPr>
          <p:cNvSpPr txBox="1"/>
          <p:nvPr/>
        </p:nvSpPr>
        <p:spPr>
          <a:xfrm>
            <a:off x="8077200" y="3209099"/>
            <a:ext cx="9753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Robustscaler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평균과 분산이 아닌 중앙값과 사분위수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(IQR)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사용하여 데이터를 정규화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8BEF3C-3E42-82D6-0AC0-17F4F80D31CD}"/>
              </a:ext>
            </a:extLst>
          </p:cNvPr>
          <p:cNvGrpSpPr/>
          <p:nvPr/>
        </p:nvGrpSpPr>
        <p:grpSpPr>
          <a:xfrm>
            <a:off x="1163581" y="3997030"/>
            <a:ext cx="16069389" cy="4118270"/>
            <a:chOff x="1163581" y="4229100"/>
            <a:chExt cx="16069389" cy="411827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14EA58-7D47-BEE1-A508-05D5063C1347}"/>
                </a:ext>
              </a:extLst>
            </p:cNvPr>
            <p:cNvSpPr txBox="1"/>
            <p:nvPr/>
          </p:nvSpPr>
          <p:spPr>
            <a:xfrm>
              <a:off x="3788554" y="4229100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Robustscaling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076316-25F9-799C-315E-5C45E94FD16B}"/>
                </a:ext>
              </a:extLst>
            </p:cNvPr>
            <p:cNvSpPr txBox="1"/>
            <p:nvPr/>
          </p:nvSpPr>
          <p:spPr>
            <a:xfrm>
              <a:off x="12435085" y="4229100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Robustscaling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8D33C5-6AAE-5DA3-B9B1-40127790F011}"/>
                </a:ext>
              </a:extLst>
            </p:cNvPr>
            <p:cNvGrpSpPr/>
            <p:nvPr/>
          </p:nvGrpSpPr>
          <p:grpSpPr>
            <a:xfrm>
              <a:off x="1163581" y="4796799"/>
              <a:ext cx="16069389" cy="3550571"/>
              <a:chOff x="1190444" y="5075089"/>
              <a:chExt cx="16069389" cy="3550571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E981DF4-D154-EA45-B4E5-9E3006C819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9818" y="7048500"/>
                <a:ext cx="1371600" cy="0"/>
              </a:xfrm>
              <a:prstGeom prst="straightConnector1">
                <a:avLst/>
              </a:prstGeom>
              <a:ln w="76200">
                <a:solidFill>
                  <a:srgbClr val="17355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84BFB1F-3CB9-1CEF-D950-F124C658C4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11" r="630" b="2788"/>
              <a:stretch/>
            </p:blipFill>
            <p:spPr>
              <a:xfrm>
                <a:off x="1190444" y="5075089"/>
                <a:ext cx="7349374" cy="3536045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6D5B5AD-DB8C-C04A-C497-38385CA98D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2" r="1588" b="2809"/>
              <a:stretch/>
            </p:blipFill>
            <p:spPr>
              <a:xfrm>
                <a:off x="9910459" y="5075090"/>
                <a:ext cx="7349374" cy="3550570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ED8C012-DA77-C264-70FE-46A41E88F25C}"/>
              </a:ext>
            </a:extLst>
          </p:cNvPr>
          <p:cNvSpPr txBox="1"/>
          <p:nvPr/>
        </p:nvSpPr>
        <p:spPr>
          <a:xfrm>
            <a:off x="919724" y="8462827"/>
            <a:ext cx="1644855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ko-KR" altLang="en-US" sz="2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feature의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median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(Q2)에 해당하는 데이터를 0으로 기준을 설정한 후, Q1, Q3 사분위수와의 차이인 IQR(Q3-Q1)로 나누어 정규화를 진행</a:t>
            </a:r>
          </a:p>
        </p:txBody>
      </p:sp>
    </p:spTree>
    <p:extLst>
      <p:ext uri="{BB962C8B-B14F-4D97-AF65-F5344CB8AC3E}">
        <p14:creationId xmlns:p14="http://schemas.microsoft.com/office/powerpoint/2010/main" val="1765798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155EC075-EF55-5CF1-78D9-BCC27D992F5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07CDC-36C3-D0A2-E8FF-818F7D44F645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4C3FC8E-2231-2B9C-433C-B337FDA408BF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250BB60C-E877-BF80-29ED-74081F135168}"/>
                </a:ext>
              </a:extLst>
            </p:cNvPr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3.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분석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92D37105-24AB-C7CC-C7C0-07986AE070CD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21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B58479B9-F8CD-B8F8-E7EC-080E72D724CF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1DC67FDF-E50D-206B-D69E-CFE468B1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8D452617-ED82-9230-E1FE-DAD76B9131FE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092B98D8-44C0-7CDD-89B9-670BF3827EEC}"/>
              </a:ext>
            </a:extLst>
          </p:cNvPr>
          <p:cNvSpPr txBox="1"/>
          <p:nvPr/>
        </p:nvSpPr>
        <p:spPr>
          <a:xfrm>
            <a:off x="1005552" y="2296630"/>
            <a:ext cx="1240564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2) </a:t>
            </a:r>
            <a:r>
              <a:rPr lang="en-US" altLang="ko-KR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fbprophet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을 통한 </a:t>
            </a:r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2021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년도 해양 데이터 예측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C4B22145-D7FC-4B66-FA3E-21FD6B10A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BC1A7B6-BBED-4A56-EA5D-BB2FC84C3F4A}"/>
              </a:ext>
            </a:extLst>
          </p:cNvPr>
          <p:cNvGrpSpPr/>
          <p:nvPr/>
        </p:nvGrpSpPr>
        <p:grpSpPr>
          <a:xfrm>
            <a:off x="1240373" y="7188740"/>
            <a:ext cx="11805091" cy="1688560"/>
            <a:chOff x="1206859" y="5389149"/>
            <a:chExt cx="11805091" cy="1688560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3C55F984-878E-2BD0-14C2-E26D876F6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859" y="5389149"/>
              <a:ext cx="101455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하이퍼파라미터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튜닝을 통해 각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feature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별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RMSE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값이 가장 작은 모델로 예측 진행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3">
              <a:extLst>
                <a:ext uri="{FF2B5EF4-FFF2-40B4-BE49-F238E27FC236}">
                  <a16:creationId xmlns:a16="http://schemas.microsoft.com/office/drawing/2014/main" id="{F9E91B1C-E0F4-23F1-EAAB-AD68453DC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859" y="5892769"/>
              <a:ext cx="11805091" cy="1184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3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개의 </a:t>
              </a:r>
              <a:r>
                <a:rPr kumimoji="0" lang="ko-KR" altLang="en-US" sz="2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하이퍼파라미터</a:t>
              </a:r>
              <a:r>
                <a:rPr lang="en-US" altLang="ko-KR" sz="22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(</a:t>
              </a:r>
              <a:r>
                <a:rPr kumimoji="0" lang="en-US" altLang="ko-KR" sz="2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seasonality_mode</a:t>
              </a: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 </a:t>
              </a:r>
              <a:r>
                <a:rPr kumimoji="0" lang="en-US" altLang="ko-KR" sz="2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changepoint_range</a:t>
              </a: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 </a:t>
              </a:r>
              <a:r>
                <a:rPr kumimoji="0" lang="en-US" altLang="ko-KR" sz="2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changepoint_prior_scale</a:t>
              </a: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)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를</a:t>
              </a:r>
              <a:endParaRPr kumimoji="0" lang="en-US" altLang="ko-K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2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조정하여 모델 선택</a:t>
              </a:r>
              <a:endPara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* RMSE: </a:t>
              </a:r>
              <a:r>
                <a: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평균 제곱근 오차</a:t>
              </a: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(Root Mean Square Error; RMSE)</a:t>
              </a:r>
              <a:r>
                <a: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로</a:t>
              </a: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 </a:t>
              </a:r>
              <a:r>
                <a: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모델의 </a:t>
              </a:r>
              <a:r>
                <a:rPr kumimoji="0" lang="ko-KR" alt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예측값과</a:t>
              </a:r>
              <a:r>
                <a: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실제 값의 차이를 다룰 때 흔히 사용하는 측도</a:t>
              </a:r>
              <a:endPara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64FDFB-7B70-2E7E-BA8E-ACF0AF567D1F}"/>
              </a:ext>
            </a:extLst>
          </p:cNvPr>
          <p:cNvGrpSpPr/>
          <p:nvPr/>
        </p:nvGrpSpPr>
        <p:grpSpPr>
          <a:xfrm>
            <a:off x="1240373" y="5448300"/>
            <a:ext cx="10141554" cy="1309426"/>
            <a:chOff x="1206859" y="5199441"/>
            <a:chExt cx="6873998" cy="1309426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248CE1EC-437A-5D20-2154-BADC4C28C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859" y="5199441"/>
              <a:ext cx="6873998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해양환경측정망 데이터는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2020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년까지 존재하기 때문에 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2021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년 데이터 예측을 위해 시계열 예측 모델로 </a:t>
              </a:r>
              <a:r>
                <a:rPr lang="en-US" altLang="ko-KR" sz="2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fbprophet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을 사용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041A54CD-9004-DC02-411B-7FD7279B9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859" y="6077980"/>
              <a:ext cx="6390095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분석에 사용할 </a:t>
              </a:r>
              <a:r>
                <a:rPr lang="en-US" altLang="ko-KR" sz="22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9</a:t>
              </a:r>
              <a:r>
                <a:rPr lang="ko-KR" altLang="en-US" sz="22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개의 변수 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중 </a:t>
              </a:r>
              <a:r>
                <a:rPr lang="en-US" altLang="ko-KR" sz="22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‘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해역</a:t>
              </a:r>
              <a:r>
                <a:rPr kumimoji="0" lang="en-US" altLang="ko-KR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’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을 제외한 </a:t>
              </a:r>
              <a:r>
                <a:rPr lang="en-US" altLang="ko-KR" sz="22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8</a:t>
              </a:r>
              <a:r>
                <a:rPr kumimoji="0" lang="ko-KR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개의 변수에 대한 시계열 예측 진행</a:t>
              </a:r>
              <a:endParaRPr kumimoji="0" lang="ko-KR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472E01-3EE6-7052-39A2-F1B91819166D}"/>
              </a:ext>
            </a:extLst>
          </p:cNvPr>
          <p:cNvGrpSpPr/>
          <p:nvPr/>
        </p:nvGrpSpPr>
        <p:grpSpPr>
          <a:xfrm>
            <a:off x="12479486" y="3714451"/>
            <a:ext cx="4299765" cy="5498881"/>
            <a:chOff x="12479486" y="3714451"/>
            <a:chExt cx="4299765" cy="549888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9B41D28-3498-A84E-0C35-0D3E5E47F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91" t="2515" r="2391" b="2387"/>
            <a:stretch/>
          </p:blipFill>
          <p:spPr>
            <a:xfrm>
              <a:off x="13030201" y="4299226"/>
              <a:ext cx="3657600" cy="4914106"/>
            </a:xfrm>
            <a:prstGeom prst="rect">
              <a:avLst/>
            </a:prstGeom>
          </p:spPr>
        </p:pic>
        <p:sp>
          <p:nvSpPr>
            <p:cNvPr id="15" name="Object 49">
              <a:extLst>
                <a:ext uri="{FF2B5EF4-FFF2-40B4-BE49-F238E27FC236}">
                  <a16:creationId xmlns:a16="http://schemas.microsoft.com/office/drawing/2014/main" id="{4CAFD15E-65DB-BB6D-2270-069FF498693A}"/>
                </a:ext>
              </a:extLst>
            </p:cNvPr>
            <p:cNvSpPr txBox="1"/>
            <p:nvPr/>
          </p:nvSpPr>
          <p:spPr>
            <a:xfrm>
              <a:off x="12479486" y="3714451"/>
              <a:ext cx="4299765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최종 선정된 시계열 예측 모델의 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각 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feature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별 평균 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RMSE</a:t>
              </a:r>
              <a:endPara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A48A9E-CD88-A277-0454-47A28694E48C}"/>
              </a:ext>
            </a:extLst>
          </p:cNvPr>
          <p:cNvGrpSpPr/>
          <p:nvPr/>
        </p:nvGrpSpPr>
        <p:grpSpPr>
          <a:xfrm>
            <a:off x="1240374" y="3238500"/>
            <a:ext cx="12170826" cy="1742550"/>
            <a:chOff x="1392774" y="3559159"/>
            <a:chExt cx="12170826" cy="1742550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23D2633A-3F8D-F785-F54A-D820927E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6650" y="3559159"/>
              <a:ext cx="9136950" cy="1742550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A7D86A-9D26-C118-0029-363F9DA0F31B}"/>
                </a:ext>
              </a:extLst>
            </p:cNvPr>
            <p:cNvSpPr txBox="1"/>
            <p:nvPr/>
          </p:nvSpPr>
          <p:spPr>
            <a:xfrm>
              <a:off x="4579599" y="3732631"/>
              <a:ext cx="8831052" cy="1400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25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페이스북에서</a:t>
              </a:r>
              <a:r>
                <a:rPr lang="ko-KR" altLang="en-US" sz="2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공개한 시계열 데이터 분석 라이브러리</a:t>
              </a:r>
              <a:endParaRPr lang="en-US" altLang="ko-KR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l"/>
              <a:endPara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l"/>
              <a:r>
                <a: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① 시계열 데이터의 </a:t>
              </a:r>
              <a:r>
                <a:rPr lang="ko-KR" altLang="en-US" sz="24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트렌드성</a:t>
              </a:r>
              <a:r>
                <a:rPr lang="en-US" altLang="ko-KR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연간</a:t>
              </a:r>
              <a:r>
                <a:rPr lang="en-US" altLang="ko-KR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</a:t>
              </a:r>
              <a:r>
                <a: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월간</a:t>
              </a:r>
              <a:r>
                <a:rPr lang="en-US" altLang="ko-KR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</a:t>
              </a:r>
              <a:r>
                <a: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일간</a:t>
              </a:r>
              <a:r>
                <a:rPr lang="en-US" altLang="ko-KR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r>
                <a: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을 예측하는 것에 초점을 둠</a:t>
              </a:r>
              <a:endPara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l"/>
              <a:r>
                <a: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② 정확도가 높고 빠르며 직관적인 파라미터로 모델 수정이 용이함</a:t>
              </a:r>
              <a:endParaRPr lang="ko-KR" altLang="en-US" sz="2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666F28-B0A6-7744-FFBB-61A74DFB1D1B}"/>
                </a:ext>
              </a:extLst>
            </p:cNvPr>
            <p:cNvSpPr txBox="1"/>
            <p:nvPr/>
          </p:nvSpPr>
          <p:spPr>
            <a:xfrm>
              <a:off x="1392774" y="4017325"/>
              <a:ext cx="28426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err="1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fbprophet</a:t>
              </a:r>
              <a:endParaRPr lang="ko-KR" altLang="en-US" sz="48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57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2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5124" y="1107933"/>
            <a:ext cx="317410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목차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5356" y="3147583"/>
            <a:ext cx="676866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60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주제 선정 배경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28416" y="3301471"/>
            <a:ext cx="111346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0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01</a:t>
            </a:r>
            <a:endParaRPr 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5022" y="4533900"/>
            <a:ext cx="649201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60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42765" y="5873552"/>
            <a:ext cx="8804277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59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서비스 활용 방안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39745" y="7272346"/>
            <a:ext cx="8804277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59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기대효과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216C2BFD-850F-85C3-707C-334CA901C1F0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02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57F1B80D-4424-86F2-D4E8-36CCAEB73EAD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98CC89D-4F98-8996-E23E-6B1A07B25E87}"/>
              </a:ext>
            </a:extLst>
          </p:cNvPr>
          <p:cNvSpPr txBox="1"/>
          <p:nvPr/>
        </p:nvSpPr>
        <p:spPr>
          <a:xfrm>
            <a:off x="12344400" y="4687788"/>
            <a:ext cx="111346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0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0</a:t>
            </a:r>
            <a:r>
              <a:rPr lang="en-US" altLang="ko-KR" sz="40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2</a:t>
            </a:r>
            <a:endParaRPr 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1A90C553-1B66-EF33-A81F-ABF7AB194253}"/>
              </a:ext>
            </a:extLst>
          </p:cNvPr>
          <p:cNvSpPr txBox="1"/>
          <p:nvPr/>
        </p:nvSpPr>
        <p:spPr>
          <a:xfrm>
            <a:off x="11071682" y="6019746"/>
            <a:ext cx="111346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0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0</a:t>
            </a:r>
            <a:r>
              <a:rPr lang="en-US" altLang="ko-KR" sz="40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3</a:t>
            </a:r>
            <a:endParaRPr 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7D4931D2-73A8-647E-BC91-2E3C083F4CF4}"/>
              </a:ext>
            </a:extLst>
          </p:cNvPr>
          <p:cNvSpPr txBox="1"/>
          <p:nvPr/>
        </p:nvSpPr>
        <p:spPr>
          <a:xfrm>
            <a:off x="13244315" y="7423036"/>
            <a:ext cx="111346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0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0</a:t>
            </a:r>
            <a:r>
              <a:rPr lang="en-US" altLang="ko-KR" sz="40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4</a:t>
            </a:r>
            <a:endParaRPr 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CF789054-6587-F8CF-9ADE-7508820BC03F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540B823B-B499-BA84-C5A3-390EC001E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155EC075-EF55-5CF1-78D9-BCC27D992F5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07CDC-36C3-D0A2-E8FF-818F7D44F645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4C3FC8E-2231-2B9C-433C-B337FDA408BF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250BB60C-E877-BF80-29ED-74081F135168}"/>
                </a:ext>
              </a:extLst>
            </p:cNvPr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3.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분석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92D37105-24AB-C7CC-C7C0-07986AE070CD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22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B58479B9-F8CD-B8F8-E7EC-080E72D724CF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1DC67FDF-E50D-206B-D69E-CFE468B1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8D452617-ED82-9230-E1FE-DAD76B9131FE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092B98D8-44C0-7CDD-89B9-670BF3827EEC}"/>
              </a:ext>
            </a:extLst>
          </p:cNvPr>
          <p:cNvSpPr txBox="1"/>
          <p:nvPr/>
        </p:nvSpPr>
        <p:spPr>
          <a:xfrm>
            <a:off x="1005552" y="2296630"/>
            <a:ext cx="1240564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2) </a:t>
            </a:r>
            <a:r>
              <a:rPr lang="en-US" altLang="ko-KR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fbprophet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을 통한 </a:t>
            </a:r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2021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년도 해양 데이터 예측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D0ECF1A2-0440-1A10-0737-E4AA4FF3C53F}"/>
              </a:ext>
            </a:extLst>
          </p:cNvPr>
          <p:cNvSpPr txBox="1"/>
          <p:nvPr/>
        </p:nvSpPr>
        <p:spPr>
          <a:xfrm>
            <a:off x="1035125" y="3168514"/>
            <a:ext cx="810887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실제 예측된 데이터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574A537A-9684-3E5D-56D8-E371B247A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123" y="3896397"/>
            <a:ext cx="104599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실제 데이터와 예측된 데이터를 그래프를 통해 확인할 수 있으며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test case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RMSE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값의 평균이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0.9033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으로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해당 모델들을 이용해 예측에 활용 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E3909D-11AF-1D84-86D7-DF55DC1D5484}"/>
              </a:ext>
            </a:extLst>
          </p:cNvPr>
          <p:cNvGrpSpPr/>
          <p:nvPr/>
        </p:nvGrpSpPr>
        <p:grpSpPr>
          <a:xfrm>
            <a:off x="722628" y="5143500"/>
            <a:ext cx="16842743" cy="3772576"/>
            <a:chOff x="-2744855" y="1333500"/>
            <a:chExt cx="18370607" cy="41148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8E4777-8358-315F-DEE3-531D214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1333500"/>
              <a:ext cx="6098376" cy="406558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29AC6D3-7895-3356-F57D-B4BB0CE73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7376" y="1333500"/>
              <a:ext cx="6098376" cy="406558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92E87C-7ECA-33A4-C5F5-71E7C23C0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744855" y="1333500"/>
              <a:ext cx="6172200" cy="411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914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155EC075-EF55-5CF1-78D9-BCC27D992F5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07CDC-36C3-D0A2-E8FF-818F7D44F645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4C3FC8E-2231-2B9C-433C-B337FDA408BF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250BB60C-E877-BF80-29ED-74081F135168}"/>
                </a:ext>
              </a:extLst>
            </p:cNvPr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3.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분석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92D37105-24AB-C7CC-C7C0-07986AE070CD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24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B58479B9-F8CD-B8F8-E7EC-080E72D724CF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1DC67FDF-E50D-206B-D69E-CFE468B1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8D452617-ED82-9230-E1FE-DAD76B9131FE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092B98D8-44C0-7CDD-89B9-670BF3827EEC}"/>
              </a:ext>
            </a:extLst>
          </p:cNvPr>
          <p:cNvSpPr txBox="1"/>
          <p:nvPr/>
        </p:nvSpPr>
        <p:spPr>
          <a:xfrm>
            <a:off x="1005552" y="2296630"/>
            <a:ext cx="104244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3) </a:t>
            </a:r>
            <a:r>
              <a:rPr lang="ko-KR" altLang="en-US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갯녹음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 비율 예측 모델 생성</a:t>
            </a:r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(</a:t>
            </a:r>
            <a:r>
              <a:rPr lang="en-US" altLang="ko-KR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RandomForest</a:t>
            </a:r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)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B36A680-0D8E-0396-FDD2-9F0F61756736}"/>
              </a:ext>
            </a:extLst>
          </p:cNvPr>
          <p:cNvGrpSpPr/>
          <p:nvPr/>
        </p:nvGrpSpPr>
        <p:grpSpPr>
          <a:xfrm>
            <a:off x="1295400" y="3397515"/>
            <a:ext cx="6096000" cy="5041505"/>
            <a:chOff x="1905000" y="3397515"/>
            <a:chExt cx="6096000" cy="504150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01DB49-473A-BA2F-6876-AA48CA883513}"/>
                </a:ext>
              </a:extLst>
            </p:cNvPr>
            <p:cNvGrpSpPr/>
            <p:nvPr/>
          </p:nvGrpSpPr>
          <p:grpSpPr>
            <a:xfrm>
              <a:off x="1905000" y="3397515"/>
              <a:ext cx="6096000" cy="5041505"/>
              <a:chOff x="1994486" y="3395042"/>
              <a:chExt cx="6096000" cy="5041505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EF98D72B-DBA4-04F4-6893-4D562BFDF835}"/>
                  </a:ext>
                </a:extLst>
              </p:cNvPr>
              <p:cNvSpPr/>
              <p:nvPr/>
            </p:nvSpPr>
            <p:spPr>
              <a:xfrm>
                <a:off x="1994486" y="3989607"/>
                <a:ext cx="6096000" cy="4446940"/>
              </a:xfrm>
              <a:prstGeom prst="roundRect">
                <a:avLst>
                  <a:gd name="adj" fmla="val 8691"/>
                </a:avLst>
              </a:prstGeom>
              <a:solidFill>
                <a:srgbClr val="D4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B5AC25-7D81-2A59-D04A-C694622FB5F1}"/>
                  </a:ext>
                </a:extLst>
              </p:cNvPr>
              <p:cNvSpPr txBox="1"/>
              <p:nvPr/>
            </p:nvSpPr>
            <p:spPr>
              <a:xfrm>
                <a:off x="3042064" y="3395042"/>
                <a:ext cx="40008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u="sng" dirty="0" err="1">
                    <a:solidFill>
                      <a:schemeClr val="accent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RandomForest</a:t>
                </a:r>
                <a:endParaRPr lang="ko-KR" altLang="en-US" sz="4800" u="sng" dirty="0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D35225-7B68-1B89-4DE4-41F897464D91}"/>
                </a:ext>
              </a:extLst>
            </p:cNvPr>
            <p:cNvSpPr txBox="1"/>
            <p:nvPr/>
          </p:nvSpPr>
          <p:spPr>
            <a:xfrm>
              <a:off x="2152649" y="4546188"/>
              <a:ext cx="5600702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앙상블 기법 중 하나로</a:t>
              </a:r>
              <a:r>
                <a:rPr lang="en-US" altLang="ko-KR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다수의 의사결정나무 모형을 만들고</a:t>
              </a:r>
              <a:endParaRPr lang="en-US" altLang="ko-KR" sz="2200" dirty="0">
                <a:solidFill>
                  <a:srgbClr val="66666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훈련을 통해 평균 예측치를 출력하며</a:t>
              </a:r>
              <a:endParaRPr lang="en-US" altLang="ko-KR" sz="2200" dirty="0">
                <a:solidFill>
                  <a:srgbClr val="66666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예측력을 높이는 모델</a:t>
              </a:r>
              <a:endParaRPr lang="ko-KR" altLang="en-US" sz="2200" b="0" i="0" spc="-150" dirty="0">
                <a:solidFill>
                  <a:srgbClr val="66666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6664B1-0EB5-1BF4-CA65-F11A8F51763E}"/>
                </a:ext>
              </a:extLst>
            </p:cNvPr>
            <p:cNvGrpSpPr/>
            <p:nvPr/>
          </p:nvGrpSpPr>
          <p:grpSpPr>
            <a:xfrm>
              <a:off x="2152649" y="6442216"/>
              <a:ext cx="5600702" cy="1368284"/>
              <a:chOff x="2152649" y="6310414"/>
              <a:chExt cx="5600702" cy="136828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789A7-B064-D5C0-C85A-CC52296E181C}"/>
                  </a:ext>
                </a:extLst>
              </p:cNvPr>
              <p:cNvSpPr txBox="1"/>
              <p:nvPr/>
            </p:nvSpPr>
            <p:spPr>
              <a:xfrm>
                <a:off x="2152649" y="6310414"/>
                <a:ext cx="56007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666666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------------------- Parameter -------------------</a:t>
                </a:r>
                <a:endParaRPr lang="ko-KR" altLang="en-US" b="0" i="0" spc="-150" dirty="0">
                  <a:solidFill>
                    <a:srgbClr val="666666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A3BEBE-A1F9-58EB-4392-AF95ED6BA092}"/>
                  </a:ext>
                </a:extLst>
              </p:cNvPr>
              <p:cNvSpPr txBox="1"/>
              <p:nvPr/>
            </p:nvSpPr>
            <p:spPr>
              <a:xfrm>
                <a:off x="2152649" y="6755368"/>
                <a:ext cx="5600702" cy="923330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666666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n_estimator</a:t>
                </a:r>
                <a:endParaRPr lang="en-US" altLang="ko-KR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rgbClr val="666666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max_depth</a:t>
                </a:r>
                <a:endParaRPr lang="en-US" altLang="ko-KR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b="0" i="0" dirty="0" err="1">
                    <a:solidFill>
                      <a:srgbClr val="666666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random_state</a:t>
                </a:r>
                <a:endParaRPr lang="ko-KR" altLang="en-US" b="0" i="0" dirty="0">
                  <a:solidFill>
                    <a:srgbClr val="666666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579AE04-29A1-0313-BE4D-CB2C4542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824" y="5215345"/>
            <a:ext cx="8631776" cy="30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2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155EC075-EF55-5CF1-78D9-BCC27D992F5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07CDC-36C3-D0A2-E8FF-818F7D44F645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4C3FC8E-2231-2B9C-433C-B337FDA408BF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250BB60C-E877-BF80-29ED-74081F135168}"/>
                </a:ext>
              </a:extLst>
            </p:cNvPr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3.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분석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92D37105-24AB-C7CC-C7C0-07986AE070CD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23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B58479B9-F8CD-B8F8-E7EC-080E72D724CF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1DC67FDF-E50D-206B-D69E-CFE468B1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8D452617-ED82-9230-E1FE-DAD76B9131FE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092B98D8-44C0-7CDD-89B9-670BF3827EEC}"/>
              </a:ext>
            </a:extLst>
          </p:cNvPr>
          <p:cNvSpPr txBox="1"/>
          <p:nvPr/>
        </p:nvSpPr>
        <p:spPr>
          <a:xfrm>
            <a:off x="1005552" y="2296630"/>
            <a:ext cx="1240564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3) </a:t>
            </a:r>
            <a:r>
              <a:rPr lang="ko-KR" altLang="en-US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갯녹음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 비율 예측 모델 생성</a:t>
            </a:r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(</a:t>
            </a:r>
            <a:r>
              <a:rPr lang="en-US" altLang="ko-KR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XGBoost</a:t>
            </a:r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; </a:t>
            </a:r>
            <a:r>
              <a:rPr lang="en-US" altLang="ko-KR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eXtreme</a:t>
            </a:r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 Gradient Boosting)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385AD8-7FE7-B0C5-E831-745E540D6A3A}"/>
              </a:ext>
            </a:extLst>
          </p:cNvPr>
          <p:cNvGrpSpPr/>
          <p:nvPr/>
        </p:nvGrpSpPr>
        <p:grpSpPr>
          <a:xfrm>
            <a:off x="1295400" y="3397515"/>
            <a:ext cx="6096000" cy="5041505"/>
            <a:chOff x="1905000" y="3397515"/>
            <a:chExt cx="6096000" cy="504150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01DB49-473A-BA2F-6876-AA48CA883513}"/>
                </a:ext>
              </a:extLst>
            </p:cNvPr>
            <p:cNvGrpSpPr/>
            <p:nvPr/>
          </p:nvGrpSpPr>
          <p:grpSpPr>
            <a:xfrm>
              <a:off x="1905000" y="3397515"/>
              <a:ext cx="6096000" cy="5041505"/>
              <a:chOff x="1994486" y="3395042"/>
              <a:chExt cx="6096000" cy="5041505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EF98D72B-DBA4-04F4-6893-4D562BFDF835}"/>
                  </a:ext>
                </a:extLst>
              </p:cNvPr>
              <p:cNvSpPr/>
              <p:nvPr/>
            </p:nvSpPr>
            <p:spPr>
              <a:xfrm>
                <a:off x="1994486" y="3989607"/>
                <a:ext cx="6096000" cy="4446940"/>
              </a:xfrm>
              <a:prstGeom prst="roundRect">
                <a:avLst>
                  <a:gd name="adj" fmla="val 8691"/>
                </a:avLst>
              </a:prstGeom>
              <a:solidFill>
                <a:srgbClr val="D4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B5AC25-7D81-2A59-D04A-C694622FB5F1}"/>
                  </a:ext>
                </a:extLst>
              </p:cNvPr>
              <p:cNvSpPr txBox="1"/>
              <p:nvPr/>
            </p:nvSpPr>
            <p:spPr>
              <a:xfrm>
                <a:off x="3771561" y="3395042"/>
                <a:ext cx="254185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u="sng" dirty="0" err="1">
                    <a:solidFill>
                      <a:schemeClr val="accent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XGBoost</a:t>
                </a:r>
                <a:endParaRPr lang="ko-KR" altLang="en-US" sz="4800" u="sng" dirty="0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D35225-7B68-1B89-4DE4-41F897464D91}"/>
                </a:ext>
              </a:extLst>
            </p:cNvPr>
            <p:cNvSpPr txBox="1"/>
            <p:nvPr/>
          </p:nvSpPr>
          <p:spPr>
            <a:xfrm>
              <a:off x="2152649" y="4546188"/>
              <a:ext cx="5600702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앙상블 </a:t>
              </a:r>
              <a:r>
                <a:rPr lang="ko-KR" altLang="en-US" sz="2200" dirty="0" err="1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부스팅</a:t>
              </a:r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기법의 한 종류로</a:t>
              </a:r>
              <a:r>
                <a:rPr lang="en-US" altLang="ko-KR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다수의 의사결정나무 모형을 만들고</a:t>
              </a:r>
              <a:endParaRPr lang="en-US" altLang="ko-KR" sz="2200" dirty="0">
                <a:solidFill>
                  <a:srgbClr val="66666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순차적으로 이전 모델의 에러를 분석하여</a:t>
              </a:r>
              <a:endParaRPr lang="en-US" altLang="ko-KR" sz="2200" dirty="0">
                <a:solidFill>
                  <a:srgbClr val="66666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회귀 정확도를 높이는 모델</a:t>
              </a:r>
              <a:endParaRPr lang="ko-KR" altLang="en-US" sz="2200" b="0" i="0" spc="-150" dirty="0">
                <a:solidFill>
                  <a:srgbClr val="66666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6664B1-0EB5-1BF4-CA65-F11A8F51763E}"/>
                </a:ext>
              </a:extLst>
            </p:cNvPr>
            <p:cNvGrpSpPr/>
            <p:nvPr/>
          </p:nvGrpSpPr>
          <p:grpSpPr>
            <a:xfrm>
              <a:off x="2152649" y="6442216"/>
              <a:ext cx="5600702" cy="1368284"/>
              <a:chOff x="2152649" y="6310414"/>
              <a:chExt cx="5600702" cy="136828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789A7-B064-D5C0-C85A-CC52296E181C}"/>
                  </a:ext>
                </a:extLst>
              </p:cNvPr>
              <p:cNvSpPr txBox="1"/>
              <p:nvPr/>
            </p:nvSpPr>
            <p:spPr>
              <a:xfrm>
                <a:off x="2152649" y="6310414"/>
                <a:ext cx="56007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666666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------------------- Parameter -------------------</a:t>
                </a:r>
                <a:endParaRPr lang="ko-KR" altLang="en-US" b="0" i="0" spc="-150" dirty="0">
                  <a:solidFill>
                    <a:srgbClr val="666666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A3BEBE-A1F9-58EB-4392-AF95ED6BA092}"/>
                  </a:ext>
                </a:extLst>
              </p:cNvPr>
              <p:cNvSpPr txBox="1"/>
              <p:nvPr/>
            </p:nvSpPr>
            <p:spPr>
              <a:xfrm>
                <a:off x="2152649" y="6755368"/>
                <a:ext cx="5600702" cy="923330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666666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n_estimator</a:t>
                </a:r>
                <a:endParaRPr lang="en-US" altLang="ko-KR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rgbClr val="666666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gamma</a:t>
                </a:r>
              </a:p>
              <a:p>
                <a:pPr algn="ctr"/>
                <a:endParaRPr lang="en-US" altLang="ko-KR" b="0" i="0" dirty="0">
                  <a:solidFill>
                    <a:srgbClr val="666666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rgbClr val="666666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</a:t>
                </a:r>
                <a:r>
                  <a:rPr lang="en-US" altLang="ko-KR" b="0" i="0" dirty="0" err="1">
                    <a:solidFill>
                      <a:srgbClr val="666666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olsample_bytree</a:t>
                </a:r>
                <a:endParaRPr lang="en-US" altLang="ko-KR" b="0" i="0" dirty="0">
                  <a:solidFill>
                    <a:srgbClr val="666666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rgbClr val="666666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max_depth</a:t>
                </a:r>
                <a:endParaRPr lang="ko-KR" altLang="en-US" b="0" i="0" dirty="0">
                  <a:solidFill>
                    <a:srgbClr val="666666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5C66B00-03E0-5A2B-448C-198E06849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469" y="3143261"/>
            <a:ext cx="5375131" cy="61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155EC075-EF55-5CF1-78D9-BCC27D992F5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07CDC-36C3-D0A2-E8FF-818F7D44F645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4C3FC8E-2231-2B9C-433C-B337FDA408BF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250BB60C-E877-BF80-29ED-74081F135168}"/>
                </a:ext>
              </a:extLst>
            </p:cNvPr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3.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분석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92D37105-24AB-C7CC-C7C0-07986AE070CD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23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B58479B9-F8CD-B8F8-E7EC-080E72D724CF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1DC67FDF-E50D-206B-D69E-CFE468B1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8D452617-ED82-9230-E1FE-DAD76B9131FE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092B98D8-44C0-7CDD-89B9-670BF3827EEC}"/>
              </a:ext>
            </a:extLst>
          </p:cNvPr>
          <p:cNvSpPr txBox="1"/>
          <p:nvPr/>
        </p:nvSpPr>
        <p:spPr>
          <a:xfrm>
            <a:off x="1005552" y="2296630"/>
            <a:ext cx="1240564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3) </a:t>
            </a:r>
            <a:r>
              <a:rPr lang="ko-KR" altLang="en-US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갯녹음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 비율 예측 모델 생성</a:t>
            </a:r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(Multi Linear Regression)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385AD8-7FE7-B0C5-E831-745E540D6A3A}"/>
              </a:ext>
            </a:extLst>
          </p:cNvPr>
          <p:cNvGrpSpPr/>
          <p:nvPr/>
        </p:nvGrpSpPr>
        <p:grpSpPr>
          <a:xfrm>
            <a:off x="1188816" y="3417572"/>
            <a:ext cx="6431184" cy="3474607"/>
            <a:chOff x="1798416" y="3417572"/>
            <a:chExt cx="6431184" cy="347460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01DB49-473A-BA2F-6876-AA48CA883513}"/>
                </a:ext>
              </a:extLst>
            </p:cNvPr>
            <p:cNvGrpSpPr/>
            <p:nvPr/>
          </p:nvGrpSpPr>
          <p:grpSpPr>
            <a:xfrm>
              <a:off x="1798416" y="3417572"/>
              <a:ext cx="6431184" cy="3474607"/>
              <a:chOff x="1887902" y="3415099"/>
              <a:chExt cx="6431184" cy="3474607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EF98D72B-DBA4-04F4-6893-4D562BFDF835}"/>
                  </a:ext>
                </a:extLst>
              </p:cNvPr>
              <p:cNvSpPr/>
              <p:nvPr/>
            </p:nvSpPr>
            <p:spPr>
              <a:xfrm>
                <a:off x="1994486" y="3989607"/>
                <a:ext cx="6096000" cy="2900099"/>
              </a:xfrm>
              <a:prstGeom prst="roundRect">
                <a:avLst>
                  <a:gd name="adj" fmla="val 8691"/>
                </a:avLst>
              </a:prstGeom>
              <a:solidFill>
                <a:srgbClr val="D4E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B5AC25-7D81-2A59-D04A-C694622FB5F1}"/>
                  </a:ext>
                </a:extLst>
              </p:cNvPr>
              <p:cNvSpPr txBox="1"/>
              <p:nvPr/>
            </p:nvSpPr>
            <p:spPr>
              <a:xfrm>
                <a:off x="1887902" y="3415099"/>
                <a:ext cx="643118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u="sng" dirty="0">
                    <a:solidFill>
                      <a:schemeClr val="accent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Multi Linear Regression</a:t>
                </a:r>
                <a:endParaRPr lang="ko-KR" altLang="en-US" sz="4800" u="sng" dirty="0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D35225-7B68-1B89-4DE4-41F897464D91}"/>
                </a:ext>
              </a:extLst>
            </p:cNvPr>
            <p:cNvSpPr txBox="1"/>
            <p:nvPr/>
          </p:nvSpPr>
          <p:spPr>
            <a:xfrm>
              <a:off x="2152649" y="4546188"/>
              <a:ext cx="5600702" cy="1785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 이상의 독립변수를 이용한 회귀분석으로</a:t>
              </a:r>
              <a:r>
                <a:rPr lang="en-US" altLang="ko-KR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독립변수가 종속변수에 미치는</a:t>
              </a:r>
              <a:endParaRPr lang="en-US" altLang="ko-KR" sz="2200" dirty="0">
                <a:solidFill>
                  <a:srgbClr val="66666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영향력의 크기를 파악하고 </a:t>
              </a:r>
              <a:endParaRPr lang="en-US" altLang="ko-KR" sz="2200" dirty="0">
                <a:solidFill>
                  <a:srgbClr val="66666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rgbClr val="6666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이를 통해 독립변수의 일정한 값에 대응하는 종속변수 값을 예측하는 모형을 산출하는 방법</a:t>
              </a:r>
              <a:endParaRPr lang="ko-KR" altLang="en-US" sz="2200" b="0" i="0" spc="-150" dirty="0">
                <a:solidFill>
                  <a:srgbClr val="66666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E06BEB0E-5878-5F8A-5B6B-475DFB20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487" y="3417572"/>
            <a:ext cx="2966150" cy="425267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D94E889-6871-7D16-E804-7FED3D2D3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181" y="3863156"/>
            <a:ext cx="2781869" cy="10901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978C0A-4C2E-F058-8D7D-EA135A024326}"/>
              </a:ext>
            </a:extLst>
          </p:cNvPr>
          <p:cNvSpPr txBox="1"/>
          <p:nvPr/>
        </p:nvSpPr>
        <p:spPr>
          <a:xfrm>
            <a:off x="1062847" y="7962900"/>
            <a:ext cx="15705106" cy="89255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갯녹음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비율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19.40788+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해역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×52.22050+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투명도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×4.21666+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화학적산소요구량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×(-2.44629)+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염분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×2.56666</a:t>
            </a:r>
          </a:p>
          <a:p>
            <a:pPr algn="ctr"/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+</a:t>
            </a:r>
            <a:r>
              <a:rPr lang="ko-KR" altLang="en-US" sz="2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클로로필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𝑎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×4.35415+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총인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×1.52532+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수온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×(-5.35964)+</a:t>
            </a:r>
            <a:r>
              <a:rPr lang="ko-KR" altLang="en-US" sz="2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총질소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×2.49872+</a:t>
            </a:r>
            <a:r>
              <a:rPr lang="ko-KR" altLang="en-US" sz="2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용존산소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×2.38159</a:t>
            </a:r>
          </a:p>
        </p:txBody>
      </p:sp>
    </p:spTree>
    <p:extLst>
      <p:ext uri="{BB962C8B-B14F-4D97-AF65-F5344CB8AC3E}">
        <p14:creationId xmlns:p14="http://schemas.microsoft.com/office/powerpoint/2010/main" val="3011752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155EC075-EF55-5CF1-78D9-BCC27D992F5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07CDC-36C3-D0A2-E8FF-818F7D44F645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4C3FC8E-2231-2B9C-433C-B337FDA408BF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250BB60C-E877-BF80-29ED-74081F135168}"/>
                </a:ext>
              </a:extLst>
            </p:cNvPr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3.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데이터 분석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92D37105-24AB-C7CC-C7C0-07986AE070CD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25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B58479B9-F8CD-B8F8-E7EC-080E72D724CF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1DC67FDF-E50D-206B-D69E-CFE468B1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8D452617-ED82-9230-E1FE-DAD76B9131FE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092B98D8-44C0-7CDD-89B9-670BF3827EEC}"/>
              </a:ext>
            </a:extLst>
          </p:cNvPr>
          <p:cNvSpPr txBox="1"/>
          <p:nvPr/>
        </p:nvSpPr>
        <p:spPr>
          <a:xfrm>
            <a:off x="1005552" y="2296630"/>
            <a:ext cx="104244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4) 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최종 모델 선정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897D2FC9-C6AF-CB9D-2D89-AC99B855FEB5}"/>
              </a:ext>
            </a:extLst>
          </p:cNvPr>
          <p:cNvSpPr txBox="1"/>
          <p:nvPr/>
        </p:nvSpPr>
        <p:spPr>
          <a:xfrm>
            <a:off x="1055029" y="3236600"/>
            <a:ext cx="810887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모델 평가 및 최종 모델 선택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C64DDFE-A768-EEE5-C4DB-BEA9D946BDC6}"/>
              </a:ext>
            </a:extLst>
          </p:cNvPr>
          <p:cNvGrpSpPr/>
          <p:nvPr/>
        </p:nvGrpSpPr>
        <p:grpSpPr>
          <a:xfrm>
            <a:off x="2020054" y="7581900"/>
            <a:ext cx="14247885" cy="958908"/>
            <a:chOff x="2211314" y="7764186"/>
            <a:chExt cx="13865371" cy="958908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4893A87-3D67-E434-A8A7-025D940A3D2C}"/>
                </a:ext>
              </a:extLst>
            </p:cNvPr>
            <p:cNvSpPr/>
            <p:nvPr/>
          </p:nvSpPr>
          <p:spPr>
            <a:xfrm>
              <a:off x="2211314" y="7764186"/>
              <a:ext cx="13865371" cy="958908"/>
            </a:xfrm>
            <a:prstGeom prst="rect">
              <a:avLst/>
            </a:prstGeom>
            <a:solidFill>
              <a:srgbClr val="173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95C798-1DF0-9F80-A572-FD9DCC8CC4CF}"/>
                </a:ext>
              </a:extLst>
            </p:cNvPr>
            <p:cNvSpPr txBox="1"/>
            <p:nvPr/>
          </p:nvSpPr>
          <p:spPr>
            <a:xfrm>
              <a:off x="2342767" y="7966641"/>
              <a:ext cx="13602462" cy="553998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algn="ctr"/>
              <a:r>
                <a:rPr lang="ko-KR" altLang="en-US" sz="3000" kern="1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세 모델 중 </a:t>
              </a:r>
              <a:r>
                <a:rPr lang="en-US" altLang="ko-KR" sz="3000" kern="1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R_squared</a:t>
              </a:r>
              <a:r>
                <a:rPr lang="en-US" altLang="ko-KR" sz="3000" kern="1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3000" kern="1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값이 큰 </a:t>
              </a:r>
              <a:r>
                <a:rPr lang="en-US" altLang="ko-KR" sz="3000" kern="100" dirty="0" err="1">
                  <a:solidFill>
                    <a:schemeClr val="bg1"/>
                  </a:solidFill>
                  <a:highlight>
                    <a:srgbClr val="4284FF"/>
                  </a:highlight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rf_getnok_predictor</a:t>
              </a:r>
              <a:r>
                <a:rPr lang="ko-KR" altLang="en-US" sz="3000" kern="1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를 </a:t>
              </a:r>
              <a:r>
                <a:rPr lang="ko-KR" altLang="en-US" sz="3000" kern="1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갯녹음</a:t>
              </a:r>
              <a:r>
                <a:rPr lang="ko-KR" altLang="en-US" sz="3000" kern="1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 비율 예측 모델로 선택</a:t>
              </a:r>
              <a:endParaRPr lang="en-US" altLang="ko-KR" sz="3000" kern="1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8986CE9-92DB-C83D-AF93-73B878D7D1B6}"/>
              </a:ext>
            </a:extLst>
          </p:cNvPr>
          <p:cNvGrpSpPr/>
          <p:nvPr/>
        </p:nvGrpSpPr>
        <p:grpSpPr>
          <a:xfrm>
            <a:off x="1055410" y="5223787"/>
            <a:ext cx="16107326" cy="1900913"/>
            <a:chOff x="1055410" y="4991100"/>
            <a:chExt cx="16107326" cy="190091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889931-7F5A-46A5-D711-3652E3EA5609}"/>
                </a:ext>
              </a:extLst>
            </p:cNvPr>
            <p:cNvSpPr txBox="1"/>
            <p:nvPr/>
          </p:nvSpPr>
          <p:spPr>
            <a:xfrm>
              <a:off x="5878143" y="5290592"/>
              <a:ext cx="85472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rgbClr val="173557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&gt;</a:t>
              </a:r>
              <a:endParaRPr lang="ko-KR" altLang="en-US" sz="9600" dirty="0">
                <a:solidFill>
                  <a:srgbClr val="173557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AFC6998-EBF5-6054-A63E-4F5475C042C0}"/>
                </a:ext>
              </a:extLst>
            </p:cNvPr>
            <p:cNvGrpSpPr/>
            <p:nvPr/>
          </p:nvGrpSpPr>
          <p:grpSpPr>
            <a:xfrm>
              <a:off x="6612788" y="4991100"/>
              <a:ext cx="5062411" cy="1696906"/>
              <a:chOff x="1623607" y="3586420"/>
              <a:chExt cx="6658788" cy="1696906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2EE0405-3966-D2C9-E6B1-FCCD46953F6A}"/>
                  </a:ext>
                </a:extLst>
              </p:cNvPr>
              <p:cNvGrpSpPr/>
              <p:nvPr/>
            </p:nvGrpSpPr>
            <p:grpSpPr>
              <a:xfrm>
                <a:off x="1623607" y="3586420"/>
                <a:ext cx="6658788" cy="1696906"/>
                <a:chOff x="1713093" y="3583947"/>
                <a:chExt cx="6658788" cy="1696906"/>
              </a:xfrm>
            </p:grpSpPr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894BAF94-A57F-C195-39BE-32F0D826B087}"/>
                    </a:ext>
                  </a:extLst>
                </p:cNvPr>
                <p:cNvSpPr/>
                <p:nvPr/>
              </p:nvSpPr>
              <p:spPr>
                <a:xfrm>
                  <a:off x="1994486" y="3989608"/>
                  <a:ext cx="6096000" cy="1291245"/>
                </a:xfrm>
                <a:prstGeom prst="roundRect">
                  <a:avLst>
                    <a:gd name="adj" fmla="val 8691"/>
                  </a:avLst>
                </a:prstGeom>
                <a:solidFill>
                  <a:srgbClr val="D4E3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D2C5713-0549-EC38-DDF4-8B10A3B85CFB}"/>
                    </a:ext>
                  </a:extLst>
                </p:cNvPr>
                <p:cNvSpPr txBox="1"/>
                <p:nvPr/>
              </p:nvSpPr>
              <p:spPr>
                <a:xfrm>
                  <a:off x="1713093" y="3583947"/>
                  <a:ext cx="66587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u="sng" dirty="0" err="1">
                      <a:solidFill>
                        <a:schemeClr val="accent1">
                          <a:lumMod val="7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xgb_getnok_predictor</a:t>
                  </a:r>
                  <a:endParaRPr lang="ko-KR" altLang="en-US" sz="4000" u="sng" dirty="0">
                    <a:solidFill>
                      <a:schemeClr val="accent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D1D256-8856-B04B-6870-E6C72F027530}"/>
                  </a:ext>
                </a:extLst>
              </p:cNvPr>
              <p:cNvSpPr txBox="1"/>
              <p:nvPr/>
            </p:nvSpPr>
            <p:spPr>
              <a:xfrm>
                <a:off x="2152650" y="4440893"/>
                <a:ext cx="5600701" cy="523220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algn="ctr"/>
                <a:r>
                  <a:rPr lang="en-US" altLang="ko-KR" sz="2800" kern="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R_squared</a:t>
                </a:r>
                <a:r>
                  <a:rPr lang="en-US" altLang="ko-KR" sz="2800" kern="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 = 0.9195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A236FE5-DF6F-69AC-AD65-990A00DD20AA}"/>
                </a:ext>
              </a:extLst>
            </p:cNvPr>
            <p:cNvGrpSpPr/>
            <p:nvPr/>
          </p:nvGrpSpPr>
          <p:grpSpPr>
            <a:xfrm>
              <a:off x="12486263" y="4991100"/>
              <a:ext cx="4676473" cy="1716051"/>
              <a:chOff x="1877424" y="3315864"/>
              <a:chExt cx="6151148" cy="273165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0B2CA25-F449-643C-B212-D946A7163E0B}"/>
                  </a:ext>
                </a:extLst>
              </p:cNvPr>
              <p:cNvGrpSpPr/>
              <p:nvPr/>
            </p:nvGrpSpPr>
            <p:grpSpPr>
              <a:xfrm>
                <a:off x="1877424" y="3315864"/>
                <a:ext cx="6151148" cy="2731653"/>
                <a:chOff x="1966910" y="3313391"/>
                <a:chExt cx="6151148" cy="2731653"/>
              </a:xfrm>
            </p:grpSpPr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E84CC8E6-E587-DCE6-332D-C4EAF111CA8F}"/>
                    </a:ext>
                  </a:extLst>
                </p:cNvPr>
                <p:cNvSpPr/>
                <p:nvPr/>
              </p:nvSpPr>
              <p:spPr>
                <a:xfrm>
                  <a:off x="1994486" y="3989608"/>
                  <a:ext cx="6096000" cy="2055436"/>
                </a:xfrm>
                <a:prstGeom prst="roundRect">
                  <a:avLst>
                    <a:gd name="adj" fmla="val 8691"/>
                  </a:avLst>
                </a:prstGeom>
                <a:solidFill>
                  <a:srgbClr val="D4E3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AE8CCCB-5B81-AB79-8756-8C6CD5E18579}"/>
                    </a:ext>
                  </a:extLst>
                </p:cNvPr>
                <p:cNvSpPr txBox="1"/>
                <p:nvPr/>
              </p:nvSpPr>
              <p:spPr>
                <a:xfrm>
                  <a:off x="1966910" y="3313391"/>
                  <a:ext cx="615114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u="sng" dirty="0" err="1">
                      <a:solidFill>
                        <a:schemeClr val="accent1">
                          <a:lumMod val="7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lr_getnok_predictor</a:t>
                  </a:r>
                  <a:endParaRPr lang="ko-KR" altLang="en-US" sz="4000" u="sng" dirty="0">
                    <a:solidFill>
                      <a:schemeClr val="accent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4D644F-D838-AB33-1406-0FE54EBA5AE4}"/>
                  </a:ext>
                </a:extLst>
              </p:cNvPr>
              <p:cNvSpPr txBox="1"/>
              <p:nvPr/>
            </p:nvSpPr>
            <p:spPr>
              <a:xfrm>
                <a:off x="2094494" y="4677420"/>
                <a:ext cx="5732640" cy="832875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algn="ctr"/>
                <a:r>
                  <a:rPr lang="en-US" altLang="ko-KR" sz="2800" kern="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R_squared</a:t>
                </a:r>
                <a:r>
                  <a:rPr lang="en-US" altLang="ko-KR" sz="2800" kern="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 = 0.8643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866B7A-91DE-2C49-DD18-812C6BF18AD2}"/>
                </a:ext>
              </a:extLst>
            </p:cNvPr>
            <p:cNvSpPr txBox="1"/>
            <p:nvPr/>
          </p:nvSpPr>
          <p:spPr>
            <a:xfrm>
              <a:off x="11580978" y="5322353"/>
              <a:ext cx="85472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rgbClr val="173557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&gt;</a:t>
              </a:r>
              <a:endParaRPr lang="ko-KR" altLang="en-US" sz="9600" dirty="0">
                <a:solidFill>
                  <a:srgbClr val="173557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E5E5B96-DB26-5162-8B44-752C118CD8CF}"/>
                </a:ext>
              </a:extLst>
            </p:cNvPr>
            <p:cNvGrpSpPr/>
            <p:nvPr/>
          </p:nvGrpSpPr>
          <p:grpSpPr>
            <a:xfrm>
              <a:off x="1055410" y="5010245"/>
              <a:ext cx="4774257" cy="1696906"/>
              <a:chOff x="1813118" y="3586420"/>
              <a:chExt cx="6279767" cy="1696906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35F718E6-AB30-E250-D5D6-A32D90645BD8}"/>
                  </a:ext>
                </a:extLst>
              </p:cNvPr>
              <p:cNvGrpSpPr/>
              <p:nvPr/>
            </p:nvGrpSpPr>
            <p:grpSpPr>
              <a:xfrm>
                <a:off x="1813118" y="3586420"/>
                <a:ext cx="6279767" cy="1696906"/>
                <a:chOff x="1902604" y="3583947"/>
                <a:chExt cx="6279767" cy="1696906"/>
              </a:xfrm>
            </p:grpSpPr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37389724-C1F5-536E-7B80-BD7315498986}"/>
                    </a:ext>
                  </a:extLst>
                </p:cNvPr>
                <p:cNvSpPr/>
                <p:nvPr/>
              </p:nvSpPr>
              <p:spPr>
                <a:xfrm>
                  <a:off x="1994486" y="3989608"/>
                  <a:ext cx="6096000" cy="1291245"/>
                </a:xfrm>
                <a:prstGeom prst="roundRect">
                  <a:avLst>
                    <a:gd name="adj" fmla="val 8691"/>
                  </a:avLst>
                </a:prstGeom>
                <a:solidFill>
                  <a:srgbClr val="D4E3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C0CE040-AC9D-28A2-D3AA-B6610BB3A409}"/>
                    </a:ext>
                  </a:extLst>
                </p:cNvPr>
                <p:cNvSpPr txBox="1"/>
                <p:nvPr/>
              </p:nvSpPr>
              <p:spPr>
                <a:xfrm>
                  <a:off x="1902604" y="3583947"/>
                  <a:ext cx="627976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u="sng" dirty="0" err="1">
                      <a:solidFill>
                        <a:schemeClr val="accent1">
                          <a:lumMod val="7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rf_getnok_predictor</a:t>
                  </a:r>
                  <a:endParaRPr lang="ko-KR" altLang="en-US" sz="4000" u="sng" dirty="0">
                    <a:solidFill>
                      <a:schemeClr val="accent1">
                        <a:lumMod val="7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2DF3F30-596D-4D85-CB6F-C8ED81C5085E}"/>
                  </a:ext>
                </a:extLst>
              </p:cNvPr>
              <p:cNvSpPr txBox="1"/>
              <p:nvPr/>
            </p:nvSpPr>
            <p:spPr>
              <a:xfrm>
                <a:off x="2152649" y="4421748"/>
                <a:ext cx="5600701" cy="523220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algn="ctr"/>
                <a:r>
                  <a:rPr lang="en-US" altLang="ko-KR" sz="2800" kern="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R_squared</a:t>
                </a:r>
                <a:r>
                  <a:rPr lang="en-US" altLang="ko-KR" sz="2800" kern="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 = 0.9580</a:t>
                </a: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5A83101-32AD-F6D8-4704-56BCC170D91B}"/>
              </a:ext>
            </a:extLst>
          </p:cNvPr>
          <p:cNvSpPr txBox="1"/>
          <p:nvPr/>
        </p:nvSpPr>
        <p:spPr>
          <a:xfrm>
            <a:off x="1055028" y="4009590"/>
            <a:ext cx="154041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en-US" altLang="ko-KR" sz="2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R_squared</a:t>
            </a:r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 모델의 성능에 대한 평가 지표로</a:t>
            </a:r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독립변수가 종속변수를 얼마만큼 설명해주는지를 보여줌</a:t>
            </a: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0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사이의 값을 가지며</a:t>
            </a:r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가까울 수록 설명력이 높음</a:t>
            </a: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672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>
            <a:extLst>
              <a:ext uri="{FF2B5EF4-FFF2-40B4-BE49-F238E27FC236}">
                <a16:creationId xmlns:a16="http://schemas.microsoft.com/office/drawing/2014/main" id="{C3C4938E-6AEF-FCBF-5CC1-4F5299EBE6AC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26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5BDD320D-7316-695B-4D0E-3E1B50C47986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2EEBBDF8-4F82-054B-0620-E26362CBC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3" name="Object 4">
            <a:extLst>
              <a:ext uri="{FF2B5EF4-FFF2-40B4-BE49-F238E27FC236}">
                <a16:creationId xmlns:a16="http://schemas.microsoft.com/office/drawing/2014/main" id="{A9EF91B2-7C90-30ED-979B-8CA33DA7C05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7F38AC2E-E8F9-8169-01D8-E1613A560F2D}"/>
              </a:ext>
            </a:extLst>
          </p:cNvPr>
          <p:cNvSpPr txBox="1"/>
          <p:nvPr/>
        </p:nvSpPr>
        <p:spPr>
          <a:xfrm>
            <a:off x="1005553" y="2296630"/>
            <a:ext cx="61545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1) </a:t>
            </a:r>
            <a:r>
              <a:rPr lang="en-US" altLang="ko-KR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바다숲</a:t>
            </a:r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 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조성 위치 결정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264BF3-F11A-578D-8107-1E5A245C2618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F0FEFCF-91F4-5A54-5B55-AFDCB3DABC4A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0043F7A2-04C6-BCAE-7AC4-5F7F8FEABB7F}"/>
                </a:ext>
              </a:extLst>
            </p:cNvPr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4.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분석 결과 도출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9" name="Object 21">
            <a:extLst>
              <a:ext uri="{FF2B5EF4-FFF2-40B4-BE49-F238E27FC236}">
                <a16:creationId xmlns:a16="http://schemas.microsoft.com/office/drawing/2014/main" id="{95BC44FF-053F-1FDE-20BE-C663DCBC4690}"/>
              </a:ext>
            </a:extLst>
          </p:cNvPr>
          <p:cNvSpPr txBox="1"/>
          <p:nvPr/>
        </p:nvSpPr>
        <p:spPr>
          <a:xfrm>
            <a:off x="1005552" y="3890108"/>
            <a:ext cx="96328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* </a:t>
            </a:r>
            <a:r>
              <a:rPr lang="ko-KR" altLang="en-US" sz="2000" dirty="0" err="1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갯녹음</a:t>
            </a:r>
            <a:r>
              <a:rPr lang="ko-KR" altLang="en-US" sz="20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 비율 </a:t>
            </a:r>
            <a:r>
              <a:rPr lang="ko-KR" altLang="en-US" sz="2000" dirty="0" err="1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증감량</a:t>
            </a:r>
            <a:r>
              <a:rPr lang="ko-KR" altLang="en-US" sz="20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 </a:t>
            </a:r>
            <a:r>
              <a:rPr lang="en-US" altLang="ko-KR" sz="20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= (2021년 </a:t>
            </a:r>
            <a:r>
              <a:rPr lang="en-US" altLang="ko-KR" sz="2000" dirty="0" err="1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갯녹음</a:t>
            </a:r>
            <a:r>
              <a:rPr lang="en-US" altLang="ko-KR" sz="20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 </a:t>
            </a:r>
            <a:r>
              <a:rPr lang="en-US" altLang="ko-KR" sz="2000" dirty="0" err="1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면적</a:t>
            </a:r>
            <a:r>
              <a:rPr lang="en-US" altLang="ko-KR" sz="20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 </a:t>
            </a:r>
            <a:r>
              <a:rPr lang="en-US" altLang="ko-KR" sz="2000" dirty="0" err="1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비율</a:t>
            </a:r>
            <a:r>
              <a:rPr lang="en-US" altLang="ko-KR" sz="20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) – (</a:t>
            </a:r>
            <a:r>
              <a:rPr lang="en-US" altLang="ko-KR" sz="2000" dirty="0" err="1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과거</a:t>
            </a:r>
            <a:r>
              <a:rPr lang="en-US" altLang="ko-KR" sz="20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 </a:t>
            </a:r>
            <a:r>
              <a:rPr lang="en-US" altLang="ko-KR" sz="2000" dirty="0" err="1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갯녹음</a:t>
            </a:r>
            <a:r>
              <a:rPr lang="en-US" altLang="ko-KR" sz="20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 </a:t>
            </a:r>
            <a:r>
              <a:rPr lang="en-US" altLang="ko-KR" sz="2000" dirty="0" err="1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면적</a:t>
            </a:r>
            <a:r>
              <a:rPr lang="en-US" altLang="ko-KR" sz="20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 </a:t>
            </a:r>
            <a:r>
              <a:rPr lang="en-US" altLang="ko-KR" sz="2000" dirty="0" err="1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비율</a:t>
            </a:r>
            <a:r>
              <a:rPr lang="en-US" altLang="ko-KR" sz="20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)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D3F11F1C-23C3-0DFF-008F-E4B592B36D0F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98935B-BA37-8402-C6E7-14C4E517C32B}"/>
              </a:ext>
            </a:extLst>
          </p:cNvPr>
          <p:cNvGrpSpPr/>
          <p:nvPr/>
        </p:nvGrpSpPr>
        <p:grpSpPr>
          <a:xfrm>
            <a:off x="9647400" y="-348688"/>
            <a:ext cx="8315036" cy="10749988"/>
            <a:chOff x="9647400" y="-348688"/>
            <a:chExt cx="8315036" cy="107499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88FB91-6285-2738-14FB-2687B0124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7400" y="-348688"/>
              <a:ext cx="8107200" cy="10749988"/>
            </a:xfrm>
            <a:prstGeom prst="rect">
              <a:avLst/>
            </a:prstGeom>
          </p:spPr>
        </p:pic>
        <p:pic>
          <p:nvPicPr>
            <p:cNvPr id="1146" name="그래픽 1145" descr="표식 단색으로 채워진">
              <a:extLst>
                <a:ext uri="{FF2B5EF4-FFF2-40B4-BE49-F238E27FC236}">
                  <a16:creationId xmlns:a16="http://schemas.microsoft.com/office/drawing/2014/main" id="{7F4C5F3B-28C8-6B64-1C93-E3967F4A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60273" y="1371600"/>
              <a:ext cx="457200" cy="457200"/>
            </a:xfrm>
            <a:prstGeom prst="rect">
              <a:avLst/>
            </a:prstGeom>
          </p:spPr>
        </p:pic>
        <p:pic>
          <p:nvPicPr>
            <p:cNvPr id="1143" name="그래픽 1142" descr="표식 단색으로 채워진">
              <a:extLst>
                <a:ext uri="{FF2B5EF4-FFF2-40B4-BE49-F238E27FC236}">
                  <a16:creationId xmlns:a16="http://schemas.microsoft.com/office/drawing/2014/main" id="{D5BB7E2E-2290-12D3-4F53-9969DEDFA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797484" y="7868829"/>
              <a:ext cx="457200" cy="457200"/>
            </a:xfrm>
            <a:prstGeom prst="rect">
              <a:avLst/>
            </a:prstGeom>
          </p:spPr>
        </p:pic>
        <p:pic>
          <p:nvPicPr>
            <p:cNvPr id="1145" name="그래픽 1144" descr="표식 단색으로 채워진">
              <a:extLst>
                <a:ext uri="{FF2B5EF4-FFF2-40B4-BE49-F238E27FC236}">
                  <a16:creationId xmlns:a16="http://schemas.microsoft.com/office/drawing/2014/main" id="{054B8D7D-C309-19FF-A9C5-47FFC60D5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98688" y="2410930"/>
              <a:ext cx="457200" cy="457200"/>
            </a:xfrm>
            <a:prstGeom prst="rect">
              <a:avLst/>
            </a:prstGeom>
          </p:spPr>
        </p:pic>
        <p:sp>
          <p:nvSpPr>
            <p:cNvPr id="1148" name="Object 30">
              <a:extLst>
                <a:ext uri="{FF2B5EF4-FFF2-40B4-BE49-F238E27FC236}">
                  <a16:creationId xmlns:a16="http://schemas.microsoft.com/office/drawing/2014/main" id="{02D0E1D6-3829-5325-5F8A-FA000851D3BC}"/>
                </a:ext>
              </a:extLst>
            </p:cNvPr>
            <p:cNvSpPr txBox="1"/>
            <p:nvPr/>
          </p:nvSpPr>
          <p:spPr>
            <a:xfrm>
              <a:off x="16240988" y="2227783"/>
              <a:ext cx="1489791" cy="433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삼척연안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49" name="Object 30">
              <a:extLst>
                <a:ext uri="{FF2B5EF4-FFF2-40B4-BE49-F238E27FC236}">
                  <a16:creationId xmlns:a16="http://schemas.microsoft.com/office/drawing/2014/main" id="{9820D60F-7115-582E-B54F-43C468B963AA}"/>
                </a:ext>
              </a:extLst>
            </p:cNvPr>
            <p:cNvSpPr txBox="1"/>
            <p:nvPr/>
          </p:nvSpPr>
          <p:spPr>
            <a:xfrm>
              <a:off x="16284771" y="2586793"/>
              <a:ext cx="1658239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삼척연안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51" name="Object 30">
              <a:extLst>
                <a:ext uri="{FF2B5EF4-FFF2-40B4-BE49-F238E27FC236}">
                  <a16:creationId xmlns:a16="http://schemas.microsoft.com/office/drawing/2014/main" id="{2153099C-F8AA-AFF6-EA62-04FE3282D227}"/>
                </a:ext>
              </a:extLst>
            </p:cNvPr>
            <p:cNvSpPr txBox="1"/>
            <p:nvPr/>
          </p:nvSpPr>
          <p:spPr>
            <a:xfrm>
              <a:off x="16198473" y="7444193"/>
              <a:ext cx="1564293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rPr>
                <a:t>기장연안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rPr>
                <a:t>2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ACC30533-1ECA-141D-2952-8353B603DF4C}"/>
                </a:ext>
              </a:extLst>
            </p:cNvPr>
            <p:cNvSpPr txBox="1"/>
            <p:nvPr/>
          </p:nvSpPr>
          <p:spPr>
            <a:xfrm>
              <a:off x="11135148" y="9115678"/>
              <a:ext cx="1443084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고흥연안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BEFAF2A2-BF61-F19D-E990-26BB1BE1F8E5}"/>
                </a:ext>
              </a:extLst>
            </p:cNvPr>
            <p:cNvSpPr txBox="1"/>
            <p:nvPr/>
          </p:nvSpPr>
          <p:spPr>
            <a:xfrm>
              <a:off x="15205260" y="6035362"/>
              <a:ext cx="1459163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rPr>
                <a:t>감포연안</a:t>
              </a:r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rPr>
                <a:t>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rPr>
                <a:t>1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538B6643-A97D-0F0E-075D-635AEAE41ECA}"/>
                </a:ext>
              </a:extLst>
            </p:cNvPr>
            <p:cNvSpPr txBox="1"/>
            <p:nvPr/>
          </p:nvSpPr>
          <p:spPr>
            <a:xfrm>
              <a:off x="14694278" y="990245"/>
              <a:ext cx="1815446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주문진연안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0" name="Object 30">
              <a:extLst>
                <a:ext uri="{FF2B5EF4-FFF2-40B4-BE49-F238E27FC236}">
                  <a16:creationId xmlns:a16="http://schemas.microsoft.com/office/drawing/2014/main" id="{2A04C1FE-DB32-C9DB-CDD2-261DA60027EF}"/>
                </a:ext>
              </a:extLst>
            </p:cNvPr>
            <p:cNvSpPr txBox="1"/>
            <p:nvPr/>
          </p:nvSpPr>
          <p:spPr>
            <a:xfrm>
              <a:off x="12745664" y="7645072"/>
              <a:ext cx="1321226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rPr>
                <a:t>진주만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rPr>
                <a:t>1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0" name="Object 30">
              <a:extLst>
                <a:ext uri="{FF2B5EF4-FFF2-40B4-BE49-F238E27FC236}">
                  <a16:creationId xmlns:a16="http://schemas.microsoft.com/office/drawing/2014/main" id="{844784E1-2C06-4011-6553-D08BFE6F9503}"/>
                </a:ext>
              </a:extLst>
            </p:cNvPr>
            <p:cNvSpPr txBox="1"/>
            <p:nvPr/>
          </p:nvSpPr>
          <p:spPr>
            <a:xfrm>
              <a:off x="12151990" y="8621753"/>
              <a:ext cx="1244261" cy="4430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가막만</a:t>
              </a:r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3" name="Object 30">
              <a:extLst>
                <a:ext uri="{FF2B5EF4-FFF2-40B4-BE49-F238E27FC236}">
                  <a16:creationId xmlns:a16="http://schemas.microsoft.com/office/drawing/2014/main" id="{AB61692E-F6A2-D90B-C165-C62B62E251C9}"/>
                </a:ext>
              </a:extLst>
            </p:cNvPr>
            <p:cNvSpPr txBox="1"/>
            <p:nvPr/>
          </p:nvSpPr>
          <p:spPr>
            <a:xfrm>
              <a:off x="9753600" y="6310386"/>
              <a:ext cx="1950978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전주포연안</a:t>
              </a:r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0" name="Object 30">
              <a:extLst>
                <a:ext uri="{FF2B5EF4-FFF2-40B4-BE49-F238E27FC236}">
                  <a16:creationId xmlns:a16="http://schemas.microsoft.com/office/drawing/2014/main" id="{DE413553-304E-230A-F99C-7BFBF85CCBD7}"/>
                </a:ext>
              </a:extLst>
            </p:cNvPr>
            <p:cNvSpPr txBox="1"/>
            <p:nvPr/>
          </p:nvSpPr>
          <p:spPr>
            <a:xfrm>
              <a:off x="10094340" y="5314304"/>
              <a:ext cx="1937013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군산연안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4 3 1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2" name="Object 30">
              <a:extLst>
                <a:ext uri="{FF2B5EF4-FFF2-40B4-BE49-F238E27FC236}">
                  <a16:creationId xmlns:a16="http://schemas.microsoft.com/office/drawing/2014/main" id="{CC053F0A-5CCA-ECE6-80A3-6A99B30340D6}"/>
                </a:ext>
              </a:extLst>
            </p:cNvPr>
            <p:cNvSpPr txBox="1"/>
            <p:nvPr/>
          </p:nvSpPr>
          <p:spPr>
            <a:xfrm>
              <a:off x="16349305" y="5577231"/>
              <a:ext cx="1593705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감포연안</a:t>
              </a:r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93" name="Object 30">
              <a:extLst>
                <a:ext uri="{FF2B5EF4-FFF2-40B4-BE49-F238E27FC236}">
                  <a16:creationId xmlns:a16="http://schemas.microsoft.com/office/drawing/2014/main" id="{550E8D52-1560-FD1A-C9D9-8F0635E5E7CE}"/>
                </a:ext>
              </a:extLst>
            </p:cNvPr>
            <p:cNvSpPr txBox="1"/>
            <p:nvPr/>
          </p:nvSpPr>
          <p:spPr>
            <a:xfrm>
              <a:off x="16503273" y="6992675"/>
              <a:ext cx="1459163" cy="430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온산연안</a:t>
              </a:r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996" name="그래픽 995" descr="표식 단색으로 채워진">
              <a:extLst>
                <a:ext uri="{FF2B5EF4-FFF2-40B4-BE49-F238E27FC236}">
                  <a16:creationId xmlns:a16="http://schemas.microsoft.com/office/drawing/2014/main" id="{75CCAD96-299E-E5AC-8ABD-391CE992E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22273" y="2590800"/>
              <a:ext cx="457200" cy="457200"/>
            </a:xfrm>
            <a:prstGeom prst="rect">
              <a:avLst/>
            </a:prstGeom>
          </p:spPr>
        </p:pic>
        <p:pic>
          <p:nvPicPr>
            <p:cNvPr id="997" name="그래픽 996" descr="표식 단색으로 채워진">
              <a:extLst>
                <a:ext uri="{FF2B5EF4-FFF2-40B4-BE49-F238E27FC236}">
                  <a16:creationId xmlns:a16="http://schemas.microsoft.com/office/drawing/2014/main" id="{97EBA344-8964-DD39-28AD-2D7F16C9E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579473" y="5926494"/>
              <a:ext cx="457200" cy="457200"/>
            </a:xfrm>
            <a:prstGeom prst="rect">
              <a:avLst/>
            </a:prstGeom>
          </p:spPr>
        </p:pic>
        <p:pic>
          <p:nvPicPr>
            <p:cNvPr id="998" name="그래픽 997" descr="표식 단색으로 채워진">
              <a:extLst>
                <a:ext uri="{FF2B5EF4-FFF2-40B4-BE49-F238E27FC236}">
                  <a16:creationId xmlns:a16="http://schemas.microsoft.com/office/drawing/2014/main" id="{2A9D86FF-C786-BCAD-3AE3-C299438C4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503273" y="6019800"/>
              <a:ext cx="457200" cy="457200"/>
            </a:xfrm>
            <a:prstGeom prst="rect">
              <a:avLst/>
            </a:prstGeom>
          </p:spPr>
        </p:pic>
        <p:pic>
          <p:nvPicPr>
            <p:cNvPr id="999" name="그래픽 998" descr="표식 단색으로 채워진">
              <a:extLst>
                <a:ext uri="{FF2B5EF4-FFF2-40B4-BE49-F238E27FC236}">
                  <a16:creationId xmlns:a16="http://schemas.microsoft.com/office/drawing/2014/main" id="{F27EBDD3-E1EA-7C3E-70D8-D67534223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09585" y="7047633"/>
              <a:ext cx="457200" cy="457200"/>
            </a:xfrm>
            <a:prstGeom prst="rect">
              <a:avLst/>
            </a:prstGeom>
          </p:spPr>
        </p:pic>
        <p:pic>
          <p:nvPicPr>
            <p:cNvPr id="1000" name="그래픽 999" descr="표식 단색으로 채워진">
              <a:extLst>
                <a:ext uri="{FF2B5EF4-FFF2-40B4-BE49-F238E27FC236}">
                  <a16:creationId xmlns:a16="http://schemas.microsoft.com/office/drawing/2014/main" id="{7A532577-1368-96B8-24BA-B46BD102C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012388" y="7423563"/>
              <a:ext cx="457200" cy="457200"/>
            </a:xfrm>
            <a:prstGeom prst="rect">
              <a:avLst/>
            </a:prstGeom>
          </p:spPr>
        </p:pic>
        <p:pic>
          <p:nvPicPr>
            <p:cNvPr id="1001" name="그래픽 1000" descr="표식 단색으로 채워진">
              <a:extLst>
                <a:ext uri="{FF2B5EF4-FFF2-40B4-BE49-F238E27FC236}">
                  <a16:creationId xmlns:a16="http://schemas.microsoft.com/office/drawing/2014/main" id="{3D32D69E-B3B5-1EDA-4A7F-56142E644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74305" y="7941494"/>
              <a:ext cx="457200" cy="457200"/>
            </a:xfrm>
            <a:prstGeom prst="rect">
              <a:avLst/>
            </a:prstGeom>
          </p:spPr>
        </p:pic>
        <p:pic>
          <p:nvPicPr>
            <p:cNvPr id="1003" name="그래픽 1002" descr="표식 단색으로 채워진">
              <a:extLst>
                <a:ext uri="{FF2B5EF4-FFF2-40B4-BE49-F238E27FC236}">
                  <a16:creationId xmlns:a16="http://schemas.microsoft.com/office/drawing/2014/main" id="{2077B4FE-C9BE-8038-92BB-E0226489E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77408" y="8106306"/>
              <a:ext cx="457200" cy="457200"/>
            </a:xfrm>
            <a:prstGeom prst="rect">
              <a:avLst/>
            </a:prstGeom>
          </p:spPr>
        </p:pic>
        <p:pic>
          <p:nvPicPr>
            <p:cNvPr id="1004" name="그래픽 1003" descr="표식 단색으로 채워진">
              <a:extLst>
                <a:ext uri="{FF2B5EF4-FFF2-40B4-BE49-F238E27FC236}">
                  <a16:creationId xmlns:a16="http://schemas.microsoft.com/office/drawing/2014/main" id="{7F4E3727-6062-602D-B5A6-54C1F192C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369675" y="7984372"/>
              <a:ext cx="457200" cy="457200"/>
            </a:xfrm>
            <a:prstGeom prst="rect">
              <a:avLst/>
            </a:prstGeom>
          </p:spPr>
        </p:pic>
        <p:pic>
          <p:nvPicPr>
            <p:cNvPr id="1005" name="그래픽 1004" descr="표식 단색으로 채워진">
              <a:extLst>
                <a:ext uri="{FF2B5EF4-FFF2-40B4-BE49-F238E27FC236}">
                  <a16:creationId xmlns:a16="http://schemas.microsoft.com/office/drawing/2014/main" id="{4D8F15F7-CA9B-5161-9347-FF9C95F3D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181916" y="8028035"/>
              <a:ext cx="457200" cy="457200"/>
            </a:xfrm>
            <a:prstGeom prst="rect">
              <a:avLst/>
            </a:prstGeom>
          </p:spPr>
        </p:pic>
        <p:pic>
          <p:nvPicPr>
            <p:cNvPr id="1006" name="그래픽 1005" descr="표식 단색으로 채워진">
              <a:extLst>
                <a:ext uri="{FF2B5EF4-FFF2-40B4-BE49-F238E27FC236}">
                  <a16:creationId xmlns:a16="http://schemas.microsoft.com/office/drawing/2014/main" id="{CB312CA8-9A34-12B0-B0A9-B3425202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45230" y="8164553"/>
              <a:ext cx="457200" cy="457200"/>
            </a:xfrm>
            <a:prstGeom prst="rect">
              <a:avLst/>
            </a:prstGeom>
          </p:spPr>
        </p:pic>
        <p:pic>
          <p:nvPicPr>
            <p:cNvPr id="1007" name="그래픽 1006" descr="표식 단색으로 채워진">
              <a:extLst>
                <a:ext uri="{FF2B5EF4-FFF2-40B4-BE49-F238E27FC236}">
                  <a16:creationId xmlns:a16="http://schemas.microsoft.com/office/drawing/2014/main" id="{43ABB8CB-B30B-E491-50E6-37FD6B516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26673" y="8610600"/>
              <a:ext cx="457200" cy="457200"/>
            </a:xfrm>
            <a:prstGeom prst="rect">
              <a:avLst/>
            </a:prstGeom>
          </p:spPr>
        </p:pic>
        <p:pic>
          <p:nvPicPr>
            <p:cNvPr id="1008" name="그래픽 1007" descr="표식 단색으로 채워진">
              <a:extLst>
                <a:ext uri="{FF2B5EF4-FFF2-40B4-BE49-F238E27FC236}">
                  <a16:creationId xmlns:a16="http://schemas.microsoft.com/office/drawing/2014/main" id="{BBD16726-18CB-47CA-8B28-1BFE1377E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5253" y="9144000"/>
              <a:ext cx="457200" cy="457200"/>
            </a:xfrm>
            <a:prstGeom prst="rect">
              <a:avLst/>
            </a:prstGeom>
          </p:spPr>
        </p:pic>
        <p:pic>
          <p:nvPicPr>
            <p:cNvPr id="1147" name="그래픽 1146" descr="표식 단색으로 채워진">
              <a:extLst>
                <a:ext uri="{FF2B5EF4-FFF2-40B4-BE49-F238E27FC236}">
                  <a16:creationId xmlns:a16="http://schemas.microsoft.com/office/drawing/2014/main" id="{24E0992E-15B9-745A-BB8B-6715D133A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14587" y="5583745"/>
              <a:ext cx="457200" cy="457200"/>
            </a:xfrm>
            <a:prstGeom prst="rect">
              <a:avLst/>
            </a:prstGeom>
          </p:spPr>
        </p:pic>
        <p:pic>
          <p:nvPicPr>
            <p:cNvPr id="1009" name="그래픽 1008" descr="표식 단색으로 채워진">
              <a:extLst>
                <a:ext uri="{FF2B5EF4-FFF2-40B4-BE49-F238E27FC236}">
                  <a16:creationId xmlns:a16="http://schemas.microsoft.com/office/drawing/2014/main" id="{029898EC-9080-A52E-F8A8-1E400B6B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24087" y="5643700"/>
              <a:ext cx="457200" cy="457200"/>
            </a:xfrm>
            <a:prstGeom prst="rect">
              <a:avLst/>
            </a:prstGeom>
          </p:spPr>
        </p:pic>
        <p:pic>
          <p:nvPicPr>
            <p:cNvPr id="1010" name="그래픽 1009" descr="표식 단색으로 채워진">
              <a:extLst>
                <a:ext uri="{FF2B5EF4-FFF2-40B4-BE49-F238E27FC236}">
                  <a16:creationId xmlns:a16="http://schemas.microsoft.com/office/drawing/2014/main" id="{E5C21363-395E-893F-8804-2A6AF6FB0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90737" y="5686933"/>
              <a:ext cx="457200" cy="457200"/>
            </a:xfrm>
            <a:prstGeom prst="rect">
              <a:avLst/>
            </a:prstGeom>
          </p:spPr>
        </p:pic>
        <p:pic>
          <p:nvPicPr>
            <p:cNvPr id="1011" name="그래픽 1010" descr="표식 단색으로 채워진">
              <a:extLst>
                <a:ext uri="{FF2B5EF4-FFF2-40B4-BE49-F238E27FC236}">
                  <a16:creationId xmlns:a16="http://schemas.microsoft.com/office/drawing/2014/main" id="{547076C4-CFB3-ED16-6C73-A2C27775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35148" y="5915533"/>
              <a:ext cx="457200" cy="457200"/>
            </a:xfrm>
            <a:prstGeom prst="rect">
              <a:avLst/>
            </a:prstGeom>
          </p:spPr>
        </p:pic>
        <p:pic>
          <p:nvPicPr>
            <p:cNvPr id="1012" name="그래픽 1011" descr="표식 단색으로 채워진">
              <a:extLst>
                <a:ext uri="{FF2B5EF4-FFF2-40B4-BE49-F238E27FC236}">
                  <a16:creationId xmlns:a16="http://schemas.microsoft.com/office/drawing/2014/main" id="{6BFF3EDB-9C2C-952D-3CFA-459195C1C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14117" y="6005736"/>
              <a:ext cx="457200" cy="457200"/>
            </a:xfrm>
            <a:prstGeom prst="rect">
              <a:avLst/>
            </a:prstGeom>
          </p:spPr>
        </p:pic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BB660A16-1E7C-C11F-932D-453348A82519}"/>
                </a:ext>
              </a:extLst>
            </p:cNvPr>
            <p:cNvSpPr txBox="1"/>
            <p:nvPr/>
          </p:nvSpPr>
          <p:spPr>
            <a:xfrm>
              <a:off x="12845673" y="8001000"/>
              <a:ext cx="1573909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사천연안 </a:t>
              </a:r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</a:p>
            <a:p>
              <a:pPr algn="r"/>
              <a:r>
                <a:rPr 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31671E85-9526-4DE8-5581-75D4FEF91B55}"/>
                </a:ext>
              </a:extLst>
            </p:cNvPr>
            <p:cNvSpPr txBox="1"/>
            <p:nvPr/>
          </p:nvSpPr>
          <p:spPr>
            <a:xfrm>
              <a:off x="13705132" y="7499487"/>
              <a:ext cx="1766664" cy="1107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고성 자란만 </a:t>
              </a:r>
              <a:endParaRPr lang="en-US" altLang="ko-KR" sz="22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en-US" altLang="ko-KR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2 1</a:t>
              </a:r>
            </a:p>
            <a:p>
              <a:pPr algn="ctr"/>
              <a:r>
                <a:rPr lang="en-US" sz="22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19" name="그룹 1018">
            <a:extLst>
              <a:ext uri="{FF2B5EF4-FFF2-40B4-BE49-F238E27FC236}">
                <a16:creationId xmlns:a16="http://schemas.microsoft.com/office/drawing/2014/main" id="{371C5817-AD99-A9B4-E20D-1DE356354640}"/>
              </a:ext>
            </a:extLst>
          </p:cNvPr>
          <p:cNvGrpSpPr/>
          <p:nvPr/>
        </p:nvGrpSpPr>
        <p:grpSpPr>
          <a:xfrm>
            <a:off x="1515162" y="4977812"/>
            <a:ext cx="7896508" cy="3785652"/>
            <a:chOff x="1514834" y="5031688"/>
            <a:chExt cx="7896508" cy="3785652"/>
          </a:xfrm>
        </p:grpSpPr>
        <p:sp>
          <p:nvSpPr>
            <p:cNvPr id="1015" name="Object 21">
              <a:extLst>
                <a:ext uri="{FF2B5EF4-FFF2-40B4-BE49-F238E27FC236}">
                  <a16:creationId xmlns:a16="http://schemas.microsoft.com/office/drawing/2014/main" id="{6E243217-F9F8-EEF1-AF64-09FCB28D78D4}"/>
                </a:ext>
              </a:extLst>
            </p:cNvPr>
            <p:cNvSpPr txBox="1"/>
            <p:nvPr/>
          </p:nvSpPr>
          <p:spPr>
            <a:xfrm>
              <a:off x="1514834" y="5031688"/>
              <a:ext cx="3498824" cy="3785652"/>
            </a:xfrm>
            <a:prstGeom prst="rect">
              <a:avLst/>
            </a:prstGeom>
            <a:noFill/>
          </p:spPr>
          <p:txBody>
            <a:bodyPr wrap="square" numCol="1" rtlCol="0" anchor="t">
              <a:spAutoFit/>
            </a:bodyPr>
            <a:lstStyle/>
            <a:p>
              <a:r>
                <a:rPr lang="ko-KR" altLang="en-US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삼척연안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2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20.38814</a:t>
              </a:r>
            </a:p>
            <a:p>
              <a:r>
                <a:rPr lang="ko-KR" altLang="en-US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삼척연안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1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16.36714</a:t>
              </a:r>
            </a:p>
            <a:p>
              <a:r>
                <a:rPr lang="ko-KR" altLang="en-US" sz="2400" dirty="0" err="1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고성자란만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3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14.61409</a:t>
              </a:r>
            </a:p>
            <a:p>
              <a:r>
                <a:rPr lang="ko-KR" altLang="en-US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기장연안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2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12.41957</a:t>
              </a:r>
            </a:p>
            <a:p>
              <a:r>
                <a:rPr lang="ko-KR" altLang="en-US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고흥연안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2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12.12102</a:t>
              </a:r>
            </a:p>
            <a:p>
              <a:r>
                <a:rPr lang="ko-KR" altLang="en-US" sz="2400" dirty="0" err="1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고성자란만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2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10.99447</a:t>
              </a:r>
            </a:p>
            <a:p>
              <a:r>
                <a:rPr lang="ko-KR" altLang="en-US" sz="2400" dirty="0" err="1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감포연안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1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10.80200</a:t>
              </a:r>
            </a:p>
            <a:p>
              <a:r>
                <a:rPr lang="ko-KR" altLang="en-US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주문진연안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1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8.69529</a:t>
              </a:r>
            </a:p>
            <a:p>
              <a:r>
                <a:rPr lang="ko-KR" altLang="en-US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사천연안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3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8.41482</a:t>
              </a:r>
            </a:p>
            <a:p>
              <a:r>
                <a:rPr lang="ko-KR" altLang="en-US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진주만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1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8.32828</a:t>
              </a:r>
            </a:p>
          </p:txBody>
        </p:sp>
        <p:sp>
          <p:nvSpPr>
            <p:cNvPr id="1016" name="Object 21">
              <a:extLst>
                <a:ext uri="{FF2B5EF4-FFF2-40B4-BE49-F238E27FC236}">
                  <a16:creationId xmlns:a16="http://schemas.microsoft.com/office/drawing/2014/main" id="{D1B69285-C747-3209-E2CC-7E34EB3974EA}"/>
                </a:ext>
              </a:extLst>
            </p:cNvPr>
            <p:cNvSpPr txBox="1"/>
            <p:nvPr/>
          </p:nvSpPr>
          <p:spPr>
            <a:xfrm>
              <a:off x="5912518" y="5031688"/>
              <a:ext cx="3498824" cy="3785652"/>
            </a:xfrm>
            <a:prstGeom prst="rect">
              <a:avLst/>
            </a:prstGeom>
            <a:noFill/>
          </p:spPr>
          <p:txBody>
            <a:bodyPr wrap="square" numCol="1" rtlCol="0" anchor="t">
              <a:spAutoFit/>
            </a:bodyPr>
            <a:lstStyle/>
            <a:p>
              <a:r>
                <a:rPr lang="ko-KR" altLang="en-US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사천연안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2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8.12024</a:t>
              </a:r>
            </a:p>
            <a:p>
              <a:r>
                <a:rPr lang="ko-KR" altLang="en-US" sz="2400" dirty="0" err="1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가막만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3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8.05346</a:t>
              </a:r>
            </a:p>
            <a:p>
              <a:r>
                <a:rPr lang="ko-KR" altLang="en-US" sz="2400" dirty="0" err="1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전주포연안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1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6.90004</a:t>
              </a:r>
            </a:p>
            <a:p>
              <a:r>
                <a:rPr lang="ko-KR" altLang="en-US" sz="2400" dirty="0" err="1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고성자란만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1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6.65934</a:t>
              </a:r>
            </a:p>
            <a:p>
              <a:r>
                <a:rPr lang="ko-KR" altLang="en-US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군산연안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4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6.56848</a:t>
              </a:r>
            </a:p>
            <a:p>
              <a:r>
                <a:rPr lang="ko-KR" altLang="en-US" sz="2400" dirty="0" err="1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전주포연안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2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6.55727</a:t>
              </a:r>
            </a:p>
            <a:p>
              <a:r>
                <a:rPr lang="ko-KR" altLang="en-US" sz="2400" dirty="0" err="1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감포연안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2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6.34936</a:t>
              </a:r>
            </a:p>
            <a:p>
              <a:r>
                <a:rPr lang="ko-KR" altLang="en-US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군산연안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3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6.33599</a:t>
              </a:r>
            </a:p>
            <a:p>
              <a:r>
                <a:rPr lang="ko-KR" altLang="en-US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군산연안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1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6.25741</a:t>
              </a:r>
            </a:p>
            <a:p>
              <a:r>
                <a:rPr lang="ko-KR" altLang="en-US" sz="2400" dirty="0" err="1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온산연안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2 	</a:t>
              </a:r>
              <a:r>
                <a:rPr lang="en-US" altLang="ko-KR" sz="2400" dirty="0">
                  <a:solidFill>
                    <a:srgbClr val="17355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SquareRoundOTF Regular" pitchFamily="34" charset="0"/>
                </a:rPr>
                <a:t>6.13800</a:t>
              </a:r>
            </a:p>
          </p:txBody>
        </p:sp>
        <p:cxnSp>
          <p:nvCxnSpPr>
            <p:cNvPr id="1018" name="직선 연결선 1017">
              <a:extLst>
                <a:ext uri="{FF2B5EF4-FFF2-40B4-BE49-F238E27FC236}">
                  <a16:creationId xmlns:a16="http://schemas.microsoft.com/office/drawing/2014/main" id="{0BB3CC2F-4924-55E3-1D1C-D4D2C50ACFEE}"/>
                </a:ext>
              </a:extLst>
            </p:cNvPr>
            <p:cNvCxnSpPr/>
            <p:nvPr/>
          </p:nvCxnSpPr>
          <p:spPr>
            <a:xfrm>
              <a:off x="5363951" y="5031688"/>
              <a:ext cx="0" cy="366504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bject 22">
            <a:extLst>
              <a:ext uri="{FF2B5EF4-FFF2-40B4-BE49-F238E27FC236}">
                <a16:creationId xmlns:a16="http://schemas.microsoft.com/office/drawing/2014/main" id="{A256315F-2233-A66F-551D-4B742258F951}"/>
              </a:ext>
            </a:extLst>
          </p:cNvPr>
          <p:cNvSpPr txBox="1"/>
          <p:nvPr/>
        </p:nvSpPr>
        <p:spPr>
          <a:xfrm>
            <a:off x="1005552" y="3232580"/>
            <a:ext cx="914585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갯녹음</a:t>
            </a:r>
            <a:r>
              <a:rPr lang="ko-KR" altLang="en-US" sz="26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비율 </a:t>
            </a:r>
            <a:r>
              <a:rPr lang="ko-KR" altLang="en-US" sz="26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증감량이</a:t>
            </a:r>
            <a:r>
              <a:rPr lang="ko-KR" altLang="en-US" sz="26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높은 </a:t>
            </a:r>
            <a:r>
              <a:rPr lang="en-US" altLang="ko-KR" sz="26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20</a:t>
            </a:r>
            <a:r>
              <a:rPr lang="ko-KR" altLang="en-US" sz="26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개 지점을 </a:t>
            </a:r>
            <a:r>
              <a:rPr lang="ko-KR" altLang="en-US" sz="26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바다숲</a:t>
            </a:r>
            <a:r>
              <a:rPr lang="ko-KR" altLang="en-US" sz="26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조성 위치로 우선 선정</a:t>
            </a:r>
            <a:endParaRPr lang="en-US" altLang="ko-KR" sz="2600" dirty="0">
              <a:solidFill>
                <a:srgbClr val="17355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SquareRoundOTF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20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2">
            <a:extLst>
              <a:ext uri="{FF2B5EF4-FFF2-40B4-BE49-F238E27FC236}">
                <a16:creationId xmlns:a16="http://schemas.microsoft.com/office/drawing/2014/main" id="{65AC370F-A53D-CEFE-F9B7-3337DCFCB543}"/>
              </a:ext>
            </a:extLst>
          </p:cNvPr>
          <p:cNvSpPr txBox="1"/>
          <p:nvPr/>
        </p:nvSpPr>
        <p:spPr>
          <a:xfrm>
            <a:off x="1005552" y="3232580"/>
            <a:ext cx="914585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바다숲</a:t>
            </a:r>
            <a:r>
              <a:rPr lang="ko-KR" altLang="en-US" sz="26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조성 면적</a:t>
            </a:r>
            <a:endParaRPr lang="en-US" altLang="ko-KR" sz="2600" dirty="0">
              <a:solidFill>
                <a:srgbClr val="17355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SquareRoundOTF Regular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55EC075-EF55-5CF1-78D9-BCC27D992F56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92D37105-24AB-C7CC-C7C0-07986AE070CD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28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B58479B9-F8CD-B8F8-E7EC-080E72D724CF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1DC67FDF-E50D-206B-D69E-CFE468B1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8D452617-ED82-9230-E1FE-DAD76B9131FE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092B98D8-44C0-7CDD-89B9-670BF3827EEC}"/>
              </a:ext>
            </a:extLst>
          </p:cNvPr>
          <p:cNvSpPr txBox="1"/>
          <p:nvPr/>
        </p:nvSpPr>
        <p:spPr>
          <a:xfrm>
            <a:off x="1005552" y="2296630"/>
            <a:ext cx="1042444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2) </a:t>
            </a:r>
            <a:r>
              <a:rPr lang="ko-KR" altLang="en-US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바다숲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 조성 후 예상되는 이산화탄소 </a:t>
            </a:r>
            <a:r>
              <a:rPr lang="ko-KR" altLang="en-US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감축량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84936-1782-E859-547E-706E8802CE45}"/>
              </a:ext>
            </a:extLst>
          </p:cNvPr>
          <p:cNvSpPr txBox="1"/>
          <p:nvPr/>
        </p:nvSpPr>
        <p:spPr>
          <a:xfrm>
            <a:off x="1005552" y="4020968"/>
            <a:ext cx="12431608" cy="971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한국수산자원공단에서 제공된 자료를 통해 계산해봤을 때</a:t>
            </a:r>
            <a:r>
              <a:rPr lang="en-US" altLang="ko-KR" sz="24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현재까지 조성된 </a:t>
            </a:r>
            <a:r>
              <a:rPr lang="ko-KR" altLang="en-US" sz="24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사업 해역 </a:t>
            </a:r>
            <a:r>
              <a:rPr lang="en-US" altLang="ko-KR" sz="24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24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개소당 평균 </a:t>
            </a:r>
            <a:r>
              <a:rPr lang="ko-KR" altLang="ko-KR" sz="2400" kern="100" dirty="0">
                <a:effectLst/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약 </a:t>
            </a:r>
            <a:r>
              <a:rPr lang="en-US" altLang="ko-KR" sz="2400" kern="100" dirty="0">
                <a:effectLst/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126.275ha</a:t>
            </a:r>
            <a:r>
              <a:rPr lang="ko-KR" altLang="ko-KR" sz="24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만큼의 바다숲이 조성</a:t>
            </a:r>
            <a:r>
              <a:rPr lang="ko-KR" altLang="en-US" sz="24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되었음을 </a:t>
            </a:r>
            <a:r>
              <a:rPr lang="ko-KR" altLang="en-US" sz="24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확인할 수 있음</a:t>
            </a:r>
            <a:endParaRPr lang="en-US" altLang="ko-KR" sz="2400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C367570-4C40-3B87-582A-D33D58F18195}"/>
              </a:ext>
            </a:extLst>
          </p:cNvPr>
          <p:cNvGrpSpPr/>
          <p:nvPr/>
        </p:nvGrpSpPr>
        <p:grpSpPr>
          <a:xfrm>
            <a:off x="5181600" y="1154293"/>
            <a:ext cx="3733800" cy="628699"/>
            <a:chOff x="9372600" y="751507"/>
            <a:chExt cx="4953000" cy="62869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FA050F8-7964-2201-88E5-0D6160B1D1FF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8EBCC0CE-DF1B-FC7B-41A6-EF76919939AB}"/>
                </a:ext>
              </a:extLst>
            </p:cNvPr>
            <p:cNvSpPr txBox="1"/>
            <p:nvPr/>
          </p:nvSpPr>
          <p:spPr>
            <a:xfrm>
              <a:off x="9614494" y="804246"/>
              <a:ext cx="446921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4.  </a:t>
              </a:r>
              <a:r>
                <a:rPr lang="ko-KR" altLang="en-US" sz="2800" kern="0" spc="-1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분석 결과 도출</a:t>
              </a:r>
              <a:endParaRPr lang="en-US" sz="10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720BD2-8C72-4493-B021-0BABA9C95F53}"/>
              </a:ext>
            </a:extLst>
          </p:cNvPr>
          <p:cNvGrpSpPr/>
          <p:nvPr/>
        </p:nvGrpSpPr>
        <p:grpSpPr>
          <a:xfrm>
            <a:off x="1855250" y="5185963"/>
            <a:ext cx="14577499" cy="3843737"/>
            <a:chOff x="1855250" y="5012352"/>
            <a:chExt cx="14577499" cy="38437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574226E-35CE-A6D7-1F08-73E074029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5250" y="5370549"/>
              <a:ext cx="14577499" cy="3485540"/>
            </a:xfrm>
            <a:prstGeom prst="rect">
              <a:avLst/>
            </a:prstGeom>
          </p:spPr>
        </p:pic>
        <p:sp>
          <p:nvSpPr>
            <p:cNvPr id="12" name="Object 49">
              <a:extLst>
                <a:ext uri="{FF2B5EF4-FFF2-40B4-BE49-F238E27FC236}">
                  <a16:creationId xmlns:a16="http://schemas.microsoft.com/office/drawing/2014/main" id="{107A23B8-856A-A4AB-542F-F7CD03902ECC}"/>
                </a:ext>
              </a:extLst>
            </p:cNvPr>
            <p:cNvSpPr txBox="1"/>
            <p:nvPr/>
          </p:nvSpPr>
          <p:spPr>
            <a:xfrm>
              <a:off x="12132984" y="5012352"/>
              <a:ext cx="4299765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한국수산자원공단</a:t>
              </a:r>
              <a:endPara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852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05554" y="2296631"/>
            <a:ext cx="80158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45"/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2) </a:t>
            </a:r>
            <a:r>
              <a:rPr lang="ko-KR" altLang="en-US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바다숲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 조성 후 예상되는 이산화탄소 </a:t>
            </a:r>
            <a:r>
              <a:rPr lang="ko-KR" altLang="en-US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감축량</a:t>
            </a:r>
            <a:endParaRPr lang="en-US" altLang="ko-KR" sz="11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3047DDE-FFEC-2691-55AA-4217170F028D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45"/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003AA-5A8C-07F5-8192-5F6CF528786D}"/>
              </a:ext>
            </a:extLst>
          </p:cNvPr>
          <p:cNvGrpSpPr/>
          <p:nvPr/>
        </p:nvGrpSpPr>
        <p:grpSpPr>
          <a:xfrm>
            <a:off x="5181600" y="1154294"/>
            <a:ext cx="3733800" cy="628700"/>
            <a:chOff x="9372600" y="751507"/>
            <a:chExt cx="4953000" cy="62869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DA5ABBC-27D5-275E-3F92-CE464E880320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5"/>
              <a:endParaRPr lang="ko-KR" alt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C3398444-2956-F757-A99F-281023CB168F}"/>
                </a:ext>
              </a:extLst>
            </p:cNvPr>
            <p:cNvSpPr txBox="1"/>
            <p:nvPr/>
          </p:nvSpPr>
          <p:spPr>
            <a:xfrm>
              <a:off x="9614494" y="804245"/>
              <a:ext cx="4469213" cy="5233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45"/>
              <a:r>
                <a:rPr lang="en-US" sz="2801" kern="0" spc="-10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4.  </a:t>
              </a:r>
              <a:r>
                <a:rPr lang="ko-KR" altLang="en-US" sz="2801" kern="0" spc="-10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분석 결과 도출</a:t>
              </a:r>
              <a:endParaRPr lang="en-US" sz="105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6" name="Object 6">
            <a:extLst>
              <a:ext uri="{FF2B5EF4-FFF2-40B4-BE49-F238E27FC236}">
                <a16:creationId xmlns:a16="http://schemas.microsoft.com/office/drawing/2014/main" id="{AF875C79-B9B3-2154-5590-A36F145EBDF5}"/>
              </a:ext>
            </a:extLst>
          </p:cNvPr>
          <p:cNvSpPr txBox="1"/>
          <p:nvPr/>
        </p:nvSpPr>
        <p:spPr>
          <a:xfrm>
            <a:off x="16950590" y="9413771"/>
            <a:ext cx="564764" cy="2925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914445"/>
            <a:r>
              <a:rPr lang="en-US" sz="1301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29</a:t>
            </a:r>
            <a:endParaRPr lang="en-US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79DBFC93-BE82-C2A6-0CAF-A2FA231F497C}"/>
              </a:ext>
            </a:extLst>
          </p:cNvPr>
          <p:cNvGrpSpPr/>
          <p:nvPr/>
        </p:nvGrpSpPr>
        <p:grpSpPr>
          <a:xfrm>
            <a:off x="3426805" y="9534962"/>
            <a:ext cx="13333334" cy="57143"/>
            <a:chOff x="3426803" y="9534960"/>
            <a:chExt cx="13333333" cy="57143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D45B37BE-467A-2685-DB3F-8884F6238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525DFC76-C62D-76BA-FB74-0F2E5C2CD7EE}"/>
              </a:ext>
            </a:extLst>
          </p:cNvPr>
          <p:cNvSpPr txBox="1"/>
          <p:nvPr/>
        </p:nvSpPr>
        <p:spPr>
          <a:xfrm>
            <a:off x="1055030" y="9390687"/>
            <a:ext cx="2297771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45"/>
            <a:r>
              <a:rPr lang="en-US" sz="1601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1816894" y="5676900"/>
                <a:ext cx="5170715" cy="3144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7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🌳 다시마 </a:t>
                </a:r>
                <a:r>
                  <a:rPr lang="en-US" altLang="ko-KR" sz="27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sz="2700" b="0" i="0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en-US" altLang="ko-KR" sz="27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14,989</m:t>
                    </m:r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en-US" altLang="ko-KR" sz="27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𝑡</m:t>
                    </m:r>
                    <m:sSub>
                      <m:sSubPr>
                        <m:ctrlPr>
                          <a:rPr lang="en-US" altLang="ko-KR" sz="27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7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𝐶𝑂</m:t>
                        </m:r>
                      </m:e>
                      <m:sub>
                        <m:r>
                          <a:rPr lang="en-US" altLang="ko-KR" sz="27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/</m:t>
                    </m:r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𝑦𝑒𝑎𝑟</m:t>
                    </m:r>
                  </m:oMath>
                </a14:m>
                <a:endPara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7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🌳 해초 </a:t>
                </a:r>
                <a:r>
                  <a:rPr lang="en-US" altLang="ko-KR" sz="27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sz="2700" b="0" i="0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en-US" altLang="ko-KR" sz="27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4</m:t>
                    </m:r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,536</m:t>
                    </m:r>
                    <m:r>
                      <a:rPr lang="en-US" altLang="ko-KR" sz="27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en-US" altLang="ko-KR" sz="27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𝑡</m:t>
                    </m:r>
                    <m:sSub>
                      <m:sSubPr>
                        <m:ctrlPr>
                          <a:rPr lang="en-US" altLang="ko-KR" sz="27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7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𝐶𝑂</m:t>
                        </m:r>
                      </m:e>
                      <m:sub>
                        <m:r>
                          <a:rPr lang="en-US" altLang="ko-KR" sz="27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/</m:t>
                    </m:r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𝑦𝑒𝑎𝑟</m:t>
                    </m:r>
                  </m:oMath>
                </a14:m>
                <a:endPara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7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🌳 </a:t>
                </a:r>
                <a:r>
                  <a:rPr lang="ko-KR" altLang="en-US" sz="27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감태</a:t>
                </a:r>
                <a:r>
                  <a:rPr lang="ko-KR" altLang="en-US" sz="27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27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4,033</m:t>
                    </m:r>
                    <m:r>
                      <a:rPr lang="en-US" altLang="ko-KR" sz="27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en-US" altLang="ko-KR" sz="27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𝑡</m:t>
                    </m:r>
                    <m:sSub>
                      <m:sSubPr>
                        <m:ctrlPr>
                          <a:rPr lang="en-US" altLang="ko-KR" sz="27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7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𝐶𝑂</m:t>
                        </m:r>
                      </m:e>
                      <m:sub>
                        <m:r>
                          <a:rPr lang="en-US" altLang="ko-KR" sz="27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/</m:t>
                    </m:r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𝑦𝑒𝑎𝑟</m:t>
                    </m:r>
                  </m:oMath>
                </a14:m>
                <a:endPara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7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🌳 모자반 </a:t>
                </a:r>
                <a:r>
                  <a:rPr lang="en-US" altLang="ko-KR" sz="27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sz="2700" b="0" i="0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en-US" altLang="ko-KR" sz="27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1</m:t>
                    </m:r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,866</m:t>
                    </m:r>
                    <m:r>
                      <a:rPr lang="en-US" altLang="ko-KR" sz="27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en-US" altLang="ko-KR" sz="27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𝑡</m:t>
                    </m:r>
                    <m:sSub>
                      <m:sSubPr>
                        <m:ctrlPr>
                          <a:rPr lang="en-US" altLang="ko-KR" sz="27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7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𝐶𝑂</m:t>
                        </m:r>
                      </m:e>
                      <m:sub>
                        <m:r>
                          <a:rPr lang="en-US" altLang="ko-KR" sz="27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/</m:t>
                    </m:r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𝑦𝑒𝑎𝑟</m:t>
                    </m:r>
                  </m:oMath>
                </a14:m>
                <a:endParaRPr lang="en-US" altLang="ko-KR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7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🌳 우뭇가사리 </a:t>
                </a:r>
                <a:r>
                  <a:rPr lang="en-US" altLang="ko-KR" sz="27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700" b="0" i="0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411</m:t>
                    </m:r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en-US" altLang="ko-KR" sz="27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𝑡</m:t>
                    </m:r>
                    <m:sSub>
                      <m:sSubPr>
                        <m:ctrlPr>
                          <a:rPr lang="en-US" altLang="ko-KR" sz="27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7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𝐶𝑂</m:t>
                        </m:r>
                      </m:e>
                      <m:sub>
                        <m:r>
                          <a:rPr lang="en-US" altLang="ko-KR" sz="27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/</m:t>
                    </m:r>
                    <m:r>
                      <a:rPr lang="en-US" altLang="ko-KR" sz="27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𝑦𝑒𝑎𝑟</m:t>
                    </m:r>
                  </m:oMath>
                </a14:m>
                <a:endParaRPr lang="ko-KR" altLang="en-US" sz="27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6894" y="5676900"/>
                <a:ext cx="5170715" cy="3144772"/>
              </a:xfrm>
              <a:prstGeom prst="rect">
                <a:avLst/>
              </a:prstGeom>
              <a:blipFill>
                <a:blip r:embed="rId3"/>
                <a:stretch>
                  <a:fillRect l="-2238" b="-4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7C8A11-5F1F-2AAC-E8CE-7D5E634031B8}"/>
                  </a:ext>
                </a:extLst>
              </p:cNvPr>
              <p:cNvSpPr txBox="1"/>
              <p:nvPr/>
            </p:nvSpPr>
            <p:spPr>
              <a:xfrm>
                <a:off x="1303803" y="3966002"/>
                <a:ext cx="12915494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700" i="1" dirty="0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𝐶</m:t>
                      </m:r>
                      <m:r>
                        <a:rPr lang="en-US" altLang="ko-KR" sz="2700" i="1" dirty="0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 </m:t>
                      </m:r>
                      <m:r>
                        <a:rPr lang="en-US" altLang="ko-KR" sz="2700" i="1" dirty="0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𝑎𝑏𝑠𝑜𝑟𝑝𝑡𝑖𝑜𝑛</m:t>
                      </m:r>
                      <m:r>
                        <a:rPr lang="en-US" altLang="ko-KR" sz="2700" i="1" dirty="0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 = </m:t>
                      </m:r>
                      <m:r>
                        <a:rPr lang="en-US" altLang="ko-KR" sz="2700" i="1" dirty="0" err="1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𝑇𝑜𝑡𝑎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𝑙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 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𝑎𝑟𝑒𝑎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 ×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𝑆𝑡𝑎𝑛𝑑𝑖𝑛𝑔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𝑠𝑡𝑜𝑐𝑘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7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𝑟𝑎𝑡𝑖𝑜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𝐶𝑎𝑟𝑏𝑜𝑛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𝑐𝑜𝑛𝑡𝑒𝑛𝑡</m:t>
                      </m:r>
                      <m:r>
                        <a:rPr lang="en-US" altLang="ko-KR" sz="2700" i="1" dirty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 </m:t>
                      </m:r>
                    </m:oMath>
                  </m:oMathPara>
                </a14:m>
                <a:endParaRPr lang="ko-KR" altLang="en-US" sz="2700" i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7C8A11-5F1F-2AAC-E8CE-7D5E63403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03" y="3966002"/>
                <a:ext cx="12915494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74FD55D-DF74-9731-51B7-74EBE84C60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62" r="2684" b="22674"/>
          <a:stretch/>
        </p:blipFill>
        <p:spPr>
          <a:xfrm>
            <a:off x="1287881" y="5743120"/>
            <a:ext cx="10150046" cy="30223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6ECE4E-83D6-C38A-E58E-66BD10FD9412}"/>
              </a:ext>
            </a:extLst>
          </p:cNvPr>
          <p:cNvSpPr/>
          <p:nvPr/>
        </p:nvSpPr>
        <p:spPr>
          <a:xfrm>
            <a:off x="9525000" y="5706213"/>
            <a:ext cx="1752600" cy="302238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B88DC-220C-22F8-2362-109B7F56B51E}"/>
              </a:ext>
            </a:extLst>
          </p:cNvPr>
          <p:cNvSpPr txBox="1"/>
          <p:nvPr/>
        </p:nvSpPr>
        <p:spPr>
          <a:xfrm>
            <a:off x="1287881" y="8804802"/>
            <a:ext cx="731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Daisuke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Muraoka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(2004).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Seaweed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resources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source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of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carbon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fixation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4E559-E8D9-C60F-C79B-6EBEDF85CBFE}"/>
                  </a:ext>
                </a:extLst>
              </p:cNvPr>
              <p:cNvSpPr txBox="1"/>
              <p:nvPr/>
            </p:nvSpPr>
            <p:spPr>
              <a:xfrm>
                <a:off x="1253540" y="4541307"/>
                <a:ext cx="16542919" cy="1059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</a:t>
                </a:r>
                <a:r>
                  <a:rPr lang="ko-KR" altLang="en-US" sz="22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x</a:t>
                </a:r>
                <a:r>
                  <a:rPr lang="ko-KR" altLang="en-US" sz="2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다시마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탄소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흡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수</m:t>
                    </m:r>
                    <m:r>
                      <a:rPr lang="ko-KR" altLang="en-US" sz="2000" i="1" dirty="0" err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량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126.275(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우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리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가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구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한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면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적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)</m:t>
                        </m:r>
                      </m:num>
                      <m:den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35,700(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표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에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제</m:t>
                        </m:r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시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된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 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𝑎𝑟𝑒𝑎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)</m:t>
                        </m:r>
                      </m:den>
                    </m:f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1,156</m:t>
                    </m:r>
                    <m:d>
                      <m:dPr>
                        <m:ctrlP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dPr>
                      <m:e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표에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 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제시된</m:t>
                        </m:r>
                        <m:r>
                          <a:rPr lang="ko-KR" altLang="en-US" sz="20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 </m:t>
                        </m:r>
                        <m:r>
                          <a:rPr lang="ko-KR" altLang="en-US" sz="2000" i="1" dirty="0" err="1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흡수량</m:t>
                        </m:r>
                      </m:e>
                    </m:d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sSup>
                      <m:sSup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3</m:t>
                        </m:r>
                      </m:sup>
                    </m:sSup>
                    <m:r>
                      <a:rPr lang="ko-KR" altLang="en-US" sz="200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𝑡𝑜𝑛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4,088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𝑡𝑜𝑛𝐶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/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𝑦𝑒𝑎𝑟</m:t>
                    </m:r>
                  </m:oMath>
                </a14:m>
                <a:endParaRPr lang="en-US" altLang="ko-KR" sz="2200" b="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300" dirty="0">
                  <a:solidFill>
                    <a:srgbClr val="F4F8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2200" dirty="0">
                    <a:solidFill>
                      <a:srgbClr val="F4F8FF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Ex)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다시마 이산화탄소 </a:t>
                </a: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흡수량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=4,088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𝑡𝑜𝑛𝐶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/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𝑦𝑒𝑎𝑟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× 44 / 12 =14,989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𝑡𝐶𝑂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2/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𝑦𝑒𝑎𝑟</m:t>
                    </m:r>
                  </m:oMath>
                </a14:m>
                <a:endPara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4E559-E8D9-C60F-C79B-6EBEDF85C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540" y="4541307"/>
                <a:ext cx="16542919" cy="1059393"/>
              </a:xfrm>
              <a:prstGeom prst="rect">
                <a:avLst/>
              </a:prstGeom>
              <a:blipFill>
                <a:blip r:embed="rId6"/>
                <a:stretch>
                  <a:fillRect l="-479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22">
            <a:extLst>
              <a:ext uri="{FF2B5EF4-FFF2-40B4-BE49-F238E27FC236}">
                <a16:creationId xmlns:a16="http://schemas.microsoft.com/office/drawing/2014/main" id="{C675038B-5944-AC8E-1304-EEE000C630FC}"/>
              </a:ext>
            </a:extLst>
          </p:cNvPr>
          <p:cNvSpPr txBox="1"/>
          <p:nvPr/>
        </p:nvSpPr>
        <p:spPr>
          <a:xfrm>
            <a:off x="1005552" y="3232580"/>
            <a:ext cx="914585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45"/>
            <a:r>
              <a:rPr lang="ko-KR" altLang="en-US" sz="2599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바다숲</a:t>
            </a:r>
            <a:r>
              <a:rPr lang="ko-KR" altLang="en-US" sz="2599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99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599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개소</a:t>
            </a:r>
            <a:r>
              <a:rPr lang="en-US" altLang="ko-KR" sz="2599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(126.275ha) </a:t>
            </a:r>
            <a:r>
              <a:rPr lang="ko-KR" altLang="en-US" sz="2599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당 연간 예상 이산화탄소 </a:t>
            </a:r>
            <a:r>
              <a:rPr lang="ko-KR" altLang="en-US" sz="2599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감축량</a:t>
            </a:r>
            <a:endParaRPr lang="en-US" altLang="ko-KR" sz="2599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610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EF74ABAB-3916-51C3-41EB-DEDDFC11E9FA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995A1CB7-1B76-E728-D03C-B4194D2B4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4" name="Object 7">
            <a:extLst>
              <a:ext uri="{FF2B5EF4-FFF2-40B4-BE49-F238E27FC236}">
                <a16:creationId xmlns:a16="http://schemas.microsoft.com/office/drawing/2014/main" id="{DF1CB06A-5337-BC75-FCA4-628CAD7385F7}"/>
              </a:ext>
            </a:extLst>
          </p:cNvPr>
          <p:cNvSpPr txBox="1"/>
          <p:nvPr/>
        </p:nvSpPr>
        <p:spPr>
          <a:xfrm>
            <a:off x="1005554" y="2296631"/>
            <a:ext cx="80158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45"/>
            <a:r>
              <a:rPr lang="en-US" altLang="ko-KR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2) </a:t>
            </a:r>
            <a:r>
              <a:rPr lang="ko-KR" altLang="en-US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바다숲</a:t>
            </a:r>
            <a:r>
              <a:rPr lang="ko-KR" altLang="en-US" sz="32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 조성 후 예상되는 이산화탄소 </a:t>
            </a:r>
            <a:r>
              <a:rPr lang="ko-KR" altLang="en-US" sz="32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감축량</a:t>
            </a:r>
            <a:endParaRPr lang="en-US" altLang="ko-KR" sz="11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223A259-966B-C6C6-C93D-5E2E24FEAA92}"/>
              </a:ext>
            </a:extLst>
          </p:cNvPr>
          <p:cNvSpPr txBox="1"/>
          <p:nvPr/>
        </p:nvSpPr>
        <p:spPr>
          <a:xfrm>
            <a:off x="1035123" y="1055985"/>
            <a:ext cx="446921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45"/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02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데이터 분석</a:t>
            </a:r>
            <a:endParaRPr lang="en-US" sz="48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10AC18-A7C2-D0E7-B31D-8F29B7CC4437}"/>
              </a:ext>
            </a:extLst>
          </p:cNvPr>
          <p:cNvGrpSpPr/>
          <p:nvPr/>
        </p:nvGrpSpPr>
        <p:grpSpPr>
          <a:xfrm>
            <a:off x="5181600" y="1154294"/>
            <a:ext cx="3733800" cy="628700"/>
            <a:chOff x="9372600" y="751507"/>
            <a:chExt cx="4953000" cy="62869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A0C45C3-8DB1-ACAE-7E34-34E0BB578336}"/>
                </a:ext>
              </a:extLst>
            </p:cNvPr>
            <p:cNvSpPr/>
            <p:nvPr/>
          </p:nvSpPr>
          <p:spPr>
            <a:xfrm>
              <a:off x="9372600" y="751507"/>
              <a:ext cx="4953000" cy="628699"/>
            </a:xfrm>
            <a:prstGeom prst="roundRect">
              <a:avLst>
                <a:gd name="adj" fmla="val 21812"/>
              </a:avLst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5"/>
              <a:endParaRPr lang="ko-KR" alt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6264E53C-2FC4-48F0-94AD-7B9023E0D05A}"/>
                </a:ext>
              </a:extLst>
            </p:cNvPr>
            <p:cNvSpPr txBox="1"/>
            <p:nvPr/>
          </p:nvSpPr>
          <p:spPr>
            <a:xfrm>
              <a:off x="9614494" y="804245"/>
              <a:ext cx="4469213" cy="5233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45"/>
              <a:r>
                <a:rPr lang="en-US" sz="2801" kern="0" spc="-10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Step 4.  </a:t>
              </a:r>
              <a:r>
                <a:rPr lang="ko-KR" altLang="en-US" sz="2801" kern="0" spc="-100" dirty="0">
                  <a:solidFill>
                    <a:prstClr val="whit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분석 결과 도출</a:t>
              </a:r>
              <a:endParaRPr lang="en-US" sz="105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5CCE519E-7AC8-102B-4120-3A985193CA06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51C215EE-4A6B-9A30-1874-BE0AB4FB8F85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D37A69D-E93E-CD18-DA63-CA4177BD5746}"/>
              </a:ext>
            </a:extLst>
          </p:cNvPr>
          <p:cNvGrpSpPr/>
          <p:nvPr/>
        </p:nvGrpSpPr>
        <p:grpSpPr>
          <a:xfrm>
            <a:off x="1510140" y="4361285"/>
            <a:ext cx="8167260" cy="2480825"/>
            <a:chOff x="1048381" y="4680489"/>
            <a:chExt cx="8167260" cy="248082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EFE7529-5F54-6ACE-F223-81FA0647E37E}"/>
                </a:ext>
              </a:extLst>
            </p:cNvPr>
            <p:cNvGrpSpPr/>
            <p:nvPr/>
          </p:nvGrpSpPr>
          <p:grpSpPr>
            <a:xfrm>
              <a:off x="1048381" y="4680489"/>
              <a:ext cx="8167260" cy="2480825"/>
              <a:chOff x="1048381" y="4229100"/>
              <a:chExt cx="8167260" cy="248082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BAAAC5-3E31-0856-C814-76D74FC80D20}"/>
                  </a:ext>
                </a:extLst>
              </p:cNvPr>
              <p:cNvGrpSpPr/>
              <p:nvPr/>
            </p:nvGrpSpPr>
            <p:grpSpPr>
              <a:xfrm>
                <a:off x="1048381" y="4229100"/>
                <a:ext cx="2519220" cy="2480825"/>
                <a:chOff x="1048381" y="4229100"/>
                <a:chExt cx="2519220" cy="2480825"/>
              </a:xfrm>
            </p:grpSpPr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99CCBCFA-1CE1-CB33-4D24-5DAF5CDBA8F5}"/>
                    </a:ext>
                  </a:extLst>
                </p:cNvPr>
                <p:cNvSpPr/>
                <p:nvPr/>
              </p:nvSpPr>
              <p:spPr>
                <a:xfrm>
                  <a:off x="1048381" y="4555587"/>
                  <a:ext cx="2519220" cy="215433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95300" sx="95000" sy="95000" algn="ctr" rotWithShape="0">
                    <a:prstClr val="black">
                      <a:alpha val="1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Object 30">
                  <a:extLst>
                    <a:ext uri="{FF2B5EF4-FFF2-40B4-BE49-F238E27FC236}">
                      <a16:creationId xmlns:a16="http://schemas.microsoft.com/office/drawing/2014/main" id="{8013DF05-3BD8-8BDA-F7F4-7634EF65F6A9}"/>
                    </a:ext>
                  </a:extLst>
                </p:cNvPr>
                <p:cNvSpPr txBox="1"/>
                <p:nvPr/>
              </p:nvSpPr>
              <p:spPr>
                <a:xfrm>
                  <a:off x="1150698" y="4229100"/>
                  <a:ext cx="2306628" cy="52322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2800" dirty="0">
                      <a:solidFill>
                        <a:srgbClr val="173557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동해</a:t>
                  </a:r>
                  <a:r>
                    <a:rPr lang="en-US" altLang="ko-KR" sz="2800" dirty="0">
                      <a:solidFill>
                        <a:srgbClr val="173557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(7)</a:t>
                  </a:r>
                  <a:endParaRPr 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6785B54-08A4-FCE8-ABF5-11C925A1F5C0}"/>
                  </a:ext>
                </a:extLst>
              </p:cNvPr>
              <p:cNvGrpSpPr/>
              <p:nvPr/>
            </p:nvGrpSpPr>
            <p:grpSpPr>
              <a:xfrm>
                <a:off x="3872401" y="4229100"/>
                <a:ext cx="2519220" cy="2480825"/>
                <a:chOff x="3872401" y="4229100"/>
                <a:chExt cx="2519220" cy="2480825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B2FB5D0B-828C-06AC-BF1E-C54BF4C1B849}"/>
                    </a:ext>
                  </a:extLst>
                </p:cNvPr>
                <p:cNvSpPr/>
                <p:nvPr/>
              </p:nvSpPr>
              <p:spPr>
                <a:xfrm>
                  <a:off x="3872401" y="4555586"/>
                  <a:ext cx="2519220" cy="215433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95300" sx="95000" sy="95000" algn="ctr" rotWithShape="0">
                    <a:prstClr val="black">
                      <a:alpha val="1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Object 30">
                  <a:extLst>
                    <a:ext uri="{FF2B5EF4-FFF2-40B4-BE49-F238E27FC236}">
                      <a16:creationId xmlns:a16="http://schemas.microsoft.com/office/drawing/2014/main" id="{4049C9CE-1217-7B49-A7E4-B0D976B4411F}"/>
                    </a:ext>
                  </a:extLst>
                </p:cNvPr>
                <p:cNvSpPr txBox="1"/>
                <p:nvPr/>
              </p:nvSpPr>
              <p:spPr>
                <a:xfrm>
                  <a:off x="3978697" y="4229100"/>
                  <a:ext cx="2306628" cy="52322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2800" dirty="0">
                      <a:solidFill>
                        <a:srgbClr val="173557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서해</a:t>
                  </a:r>
                  <a:r>
                    <a:rPr lang="en-US" altLang="ko-KR" sz="2800" dirty="0">
                      <a:solidFill>
                        <a:srgbClr val="173557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(5)</a:t>
                  </a:r>
                  <a:endParaRPr 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07D52FE-832E-44BC-BEE9-F1A4DDF4B265}"/>
                  </a:ext>
                </a:extLst>
              </p:cNvPr>
              <p:cNvGrpSpPr/>
              <p:nvPr/>
            </p:nvGrpSpPr>
            <p:grpSpPr>
              <a:xfrm>
                <a:off x="6696421" y="4229100"/>
                <a:ext cx="2519220" cy="2480825"/>
                <a:chOff x="6696421" y="4229100"/>
                <a:chExt cx="2519220" cy="2480825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949DC0DE-A352-D5B5-3D4F-78D2DF6DD36A}"/>
                    </a:ext>
                  </a:extLst>
                </p:cNvPr>
                <p:cNvSpPr/>
                <p:nvPr/>
              </p:nvSpPr>
              <p:spPr>
                <a:xfrm>
                  <a:off x="6696421" y="4523520"/>
                  <a:ext cx="2519220" cy="21864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95300" sx="95000" sy="95000" algn="ctr" rotWithShape="0">
                    <a:prstClr val="black">
                      <a:alpha val="1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Object 30">
                  <a:extLst>
                    <a:ext uri="{FF2B5EF4-FFF2-40B4-BE49-F238E27FC236}">
                      <a16:creationId xmlns:a16="http://schemas.microsoft.com/office/drawing/2014/main" id="{87368EAB-5060-637A-2F3C-5058EC5CB659}"/>
                    </a:ext>
                  </a:extLst>
                </p:cNvPr>
                <p:cNvSpPr txBox="1"/>
                <p:nvPr/>
              </p:nvSpPr>
              <p:spPr>
                <a:xfrm>
                  <a:off x="6802717" y="4229100"/>
                  <a:ext cx="2306628" cy="52322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2800" dirty="0">
                      <a:solidFill>
                        <a:srgbClr val="173557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남해</a:t>
                  </a:r>
                  <a:r>
                    <a:rPr lang="en-US" altLang="ko-KR" sz="2800" dirty="0">
                      <a:solidFill>
                        <a:srgbClr val="173557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(8)</a:t>
                  </a:r>
                  <a:endParaRPr 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FDF1C3-D118-BD02-D515-82B61866817C}"/>
                </a:ext>
              </a:extLst>
            </p:cNvPr>
            <p:cNvSpPr txBox="1"/>
            <p:nvPr/>
          </p:nvSpPr>
          <p:spPr>
            <a:xfrm>
              <a:off x="1660246" y="5324962"/>
              <a:ext cx="1287532" cy="1518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500" kern="100" dirty="0">
                  <a:effectLst/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다시마</a:t>
              </a:r>
              <a:endParaRPr lang="en-US" altLang="ko-KR" sz="2500" kern="100" dirty="0">
                <a:effectLst/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500" kern="10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지누아리</a:t>
              </a:r>
              <a:endParaRPr lang="en-US" altLang="ko-KR" sz="25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500" kern="10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모자반</a:t>
              </a:r>
              <a:endParaRPr lang="en-US" altLang="ko-KR" sz="25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E6BEF6-F270-80EC-2718-8C378EB7763F}"/>
                </a:ext>
              </a:extLst>
            </p:cNvPr>
            <p:cNvSpPr txBox="1"/>
            <p:nvPr/>
          </p:nvSpPr>
          <p:spPr>
            <a:xfrm>
              <a:off x="4710177" y="5585970"/>
              <a:ext cx="736099" cy="100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500" kern="10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감태</a:t>
              </a:r>
              <a:endParaRPr lang="en-US" altLang="ko-KR" sz="25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500" kern="100" dirty="0"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해초</a:t>
              </a:r>
              <a:endParaRPr lang="en-US" altLang="ko-KR" sz="25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4A2F35-D7A8-0916-6F2E-E45B07202038}"/>
                </a:ext>
              </a:extLst>
            </p:cNvPr>
            <p:cNvSpPr txBox="1"/>
            <p:nvPr/>
          </p:nvSpPr>
          <p:spPr>
            <a:xfrm>
              <a:off x="6852492" y="5633520"/>
              <a:ext cx="2207078" cy="1013932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500" kern="1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김</a:t>
              </a:r>
              <a:endParaRPr lang="en-US" altLang="ko-KR" sz="25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500" kern="100" dirty="0">
                  <a:effectLst/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다시마</a:t>
              </a:r>
              <a:endParaRPr lang="en-US" altLang="ko-KR" sz="2500" kern="100" dirty="0">
                <a:effectLst/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500" kern="10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감태</a:t>
              </a:r>
              <a:endParaRPr lang="en-US" altLang="ko-KR" sz="25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500" kern="10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모자반</a:t>
              </a:r>
              <a:endParaRPr lang="en-US" altLang="ko-KR" sz="25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FD0FCBD-2E4A-B0B1-EE0A-196A810E63EB}"/>
              </a:ext>
            </a:extLst>
          </p:cNvPr>
          <p:cNvGrpSpPr/>
          <p:nvPr/>
        </p:nvGrpSpPr>
        <p:grpSpPr>
          <a:xfrm>
            <a:off x="762000" y="8125480"/>
            <a:ext cx="11400622" cy="523220"/>
            <a:chOff x="1160065" y="7676692"/>
            <a:chExt cx="11400622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1DAD4E9-9C2A-66D0-A50C-F2AC47BA5E9B}"/>
                    </a:ext>
                  </a:extLst>
                </p:cNvPr>
                <p:cNvSpPr txBox="1"/>
                <p:nvPr/>
              </p:nvSpPr>
              <p:spPr>
                <a:xfrm>
                  <a:off x="4618063" y="7722858"/>
                  <a:ext cx="794262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4, 989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×15+4,536×5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800" b="1" i="1" smtClean="0">
                            <a:solidFill>
                              <a:srgbClr val="4284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800" b="1" i="1" smtClean="0">
                            <a:solidFill>
                              <a:srgbClr val="4284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1" i="1" smtClean="0">
                            <a:solidFill>
                              <a:srgbClr val="4284FF"/>
                            </a:solidFill>
                            <a:latin typeface="Cambria Math" panose="02040503050406030204" pitchFamily="18" charset="0"/>
                          </a:rPr>
                          <m:t>𝟏𝟒𝟔</m:t>
                        </m:r>
                        <m:r>
                          <a:rPr lang="en-US" altLang="ko-KR" sz="2800" b="1" i="1" smtClean="0">
                            <a:solidFill>
                              <a:srgbClr val="4284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1" i="1" smtClean="0">
                            <a:solidFill>
                              <a:srgbClr val="4284FF"/>
                            </a:solidFill>
                            <a:latin typeface="Cambria Math" panose="02040503050406030204" pitchFamily="18" charset="0"/>
                          </a:rPr>
                          <m:t>𝟖𝟓𝟓</m:t>
                        </m:r>
                        <m:r>
                          <a:rPr lang="en-US" altLang="ko-KR" sz="2800" b="0" i="1" smtClean="0">
                            <a:solidFill>
                              <a:srgbClr val="4284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i="1" dirty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𝐶𝑂</m:t>
                            </m:r>
                          </m:e>
                          <m:sub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/</m:t>
                        </m:r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𝑦𝑒𝑎𝑟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1DAD4E9-9C2A-66D0-A50C-F2AC47BA5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063" y="7722858"/>
                  <a:ext cx="794262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27BDF9-B650-3ABC-9759-89ADF552FFF5}"/>
                </a:ext>
              </a:extLst>
            </p:cNvPr>
            <p:cNvSpPr txBox="1"/>
            <p:nvPr/>
          </p:nvSpPr>
          <p:spPr>
            <a:xfrm>
              <a:off x="1160065" y="7676692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예상 이산화탄소 </a:t>
              </a:r>
              <a:r>
                <a:rPr lang="ko-KR" altLang="en-US" sz="28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감축량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BA6A7B1-112A-7F7A-2DE1-45C826C73D8A}"/>
              </a:ext>
            </a:extLst>
          </p:cNvPr>
          <p:cNvSpPr txBox="1"/>
          <p:nvPr/>
        </p:nvSpPr>
        <p:spPr>
          <a:xfrm>
            <a:off x="2308203" y="7107924"/>
            <a:ext cx="6571134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각 </a:t>
            </a:r>
            <a:r>
              <a:rPr lang="ko-KR" altLang="en-US" sz="2400" kern="10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해역별</a:t>
            </a:r>
            <a:r>
              <a:rPr lang="ko-KR" altLang="en-US" sz="24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이산화탄소 </a:t>
            </a:r>
            <a:r>
              <a:rPr lang="ko-KR" altLang="en-US" sz="24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감축량이</a:t>
            </a:r>
            <a:r>
              <a:rPr lang="ko-KR" altLang="en-US" sz="24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가장 큰 해조류</a:t>
            </a:r>
            <a:r>
              <a:rPr lang="ko-KR" altLang="en-US" sz="2400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선택</a:t>
            </a:r>
            <a:endParaRPr lang="en-US" altLang="ko-KR" sz="24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Object 22">
            <a:extLst>
              <a:ext uri="{FF2B5EF4-FFF2-40B4-BE49-F238E27FC236}">
                <a16:creationId xmlns:a16="http://schemas.microsoft.com/office/drawing/2014/main" id="{CE2722C2-0703-B132-02E4-76B323226C37}"/>
              </a:ext>
            </a:extLst>
          </p:cNvPr>
          <p:cNvSpPr txBox="1"/>
          <p:nvPr/>
        </p:nvSpPr>
        <p:spPr>
          <a:xfrm>
            <a:off x="1005552" y="3232580"/>
            <a:ext cx="914585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45"/>
            <a:r>
              <a:rPr lang="ko-KR" altLang="en-US" sz="2599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바다숲</a:t>
            </a:r>
            <a:r>
              <a:rPr lang="ko-KR" altLang="en-US" sz="2599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구성 해조류 선정 및 예상 이산화탄소 </a:t>
            </a:r>
            <a:r>
              <a:rPr lang="ko-KR" altLang="en-US" sz="2599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감축량</a:t>
            </a:r>
            <a:endParaRPr lang="en-US" altLang="ko-KR" sz="2599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8D3C4E-F291-F45F-1A7A-5076234ACA9D}"/>
              </a:ext>
            </a:extLst>
          </p:cNvPr>
          <p:cNvGrpSpPr/>
          <p:nvPr/>
        </p:nvGrpSpPr>
        <p:grpSpPr>
          <a:xfrm>
            <a:off x="13745722" y="2238046"/>
            <a:ext cx="3309389" cy="1908215"/>
            <a:chOff x="13745722" y="2324100"/>
            <a:chExt cx="3309389" cy="19082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0B268A-835C-A915-8BCD-3B1F71D41158}"/>
                </a:ext>
              </a:extLst>
            </p:cNvPr>
            <p:cNvSpPr txBox="1"/>
            <p:nvPr/>
          </p:nvSpPr>
          <p:spPr>
            <a:xfrm>
              <a:off x="14600113" y="2324100"/>
              <a:ext cx="173477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800" dirty="0"/>
                <a:t>🚙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B19D0E-CCEF-1DA3-F942-B0EBF34920B8}"/>
                </a:ext>
              </a:extLst>
            </p:cNvPr>
            <p:cNvSpPr txBox="1"/>
            <p:nvPr/>
          </p:nvSpPr>
          <p:spPr>
            <a:xfrm>
              <a:off x="13745722" y="2666902"/>
              <a:ext cx="6062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/>
                <a:t>=</a:t>
              </a:r>
              <a:endParaRPr lang="ko-KR" altLang="en-US" sz="6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12C339-2DD4-77D4-19C6-974DFC113BDF}"/>
                </a:ext>
              </a:extLst>
            </p:cNvPr>
            <p:cNvSpPr txBox="1"/>
            <p:nvPr/>
          </p:nvSpPr>
          <p:spPr>
            <a:xfrm>
              <a:off x="13879884" y="3770650"/>
              <a:ext cx="3175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477,856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9D6A2BC-7B7C-3F54-847B-E4B111CF5346}"/>
              </a:ext>
            </a:extLst>
          </p:cNvPr>
          <p:cNvGrpSpPr/>
          <p:nvPr/>
        </p:nvGrpSpPr>
        <p:grpSpPr>
          <a:xfrm>
            <a:off x="13745722" y="4409329"/>
            <a:ext cx="3551678" cy="1715468"/>
            <a:chOff x="13745722" y="4381500"/>
            <a:chExt cx="3551678" cy="171546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63A800-FFC8-2607-9187-21C06CCFB36F}"/>
                </a:ext>
              </a:extLst>
            </p:cNvPr>
            <p:cNvSpPr txBox="1"/>
            <p:nvPr/>
          </p:nvSpPr>
          <p:spPr>
            <a:xfrm>
              <a:off x="14572030" y="4381500"/>
              <a:ext cx="173477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800" dirty="0"/>
                <a:t>🛫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6C7B73-AC55-B638-9D9A-CE6F468C3AD7}"/>
                </a:ext>
              </a:extLst>
            </p:cNvPr>
            <p:cNvSpPr txBox="1"/>
            <p:nvPr/>
          </p:nvSpPr>
          <p:spPr>
            <a:xfrm>
              <a:off x="13745722" y="4549175"/>
              <a:ext cx="6062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/>
                <a:t>=</a:t>
              </a:r>
              <a:endParaRPr lang="ko-KR" altLang="en-US" sz="6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F8B8D4-7A9D-E7F2-BBAF-F3BEE9ADC043}"/>
                </a:ext>
              </a:extLst>
            </p:cNvPr>
            <p:cNvSpPr txBox="1"/>
            <p:nvPr/>
          </p:nvSpPr>
          <p:spPr>
            <a:xfrm>
              <a:off x="13855799" y="5635303"/>
              <a:ext cx="3441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~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뉴욕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18,024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번 왕복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C3D8159-06BE-CCEF-7A6B-E99200FDF45A}"/>
              </a:ext>
            </a:extLst>
          </p:cNvPr>
          <p:cNvGrpSpPr/>
          <p:nvPr/>
        </p:nvGrpSpPr>
        <p:grpSpPr>
          <a:xfrm>
            <a:off x="10544080" y="3966170"/>
            <a:ext cx="3441601" cy="2625130"/>
            <a:chOff x="11630922" y="5510454"/>
            <a:chExt cx="3441601" cy="2625130"/>
          </a:xfrm>
        </p:grpSpPr>
        <p:pic>
          <p:nvPicPr>
            <p:cNvPr id="18" name="그림 17" descr="텍스트, 벡터그래픽, 실루엣이(가) 표시된 사진&#10;&#10;자동 생성된 설명">
              <a:extLst>
                <a:ext uri="{FF2B5EF4-FFF2-40B4-BE49-F238E27FC236}">
                  <a16:creationId xmlns:a16="http://schemas.microsoft.com/office/drawing/2014/main" id="{D3492239-0983-8CE0-FC09-ABCB41337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3348" y="5510454"/>
              <a:ext cx="2056751" cy="205675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A85991-B01C-FFA4-793A-1FB3BB15E07F}"/>
                </a:ext>
              </a:extLst>
            </p:cNvPr>
            <p:cNvSpPr txBox="1"/>
            <p:nvPr/>
          </p:nvSpPr>
          <p:spPr>
            <a:xfrm>
              <a:off x="11630922" y="7304587"/>
              <a:ext cx="34416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바다숲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곳 조성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FFAEA8-77F4-F7F0-2FC8-1912156D19AF}"/>
              </a:ext>
            </a:extLst>
          </p:cNvPr>
          <p:cNvGrpSpPr/>
          <p:nvPr/>
        </p:nvGrpSpPr>
        <p:grpSpPr>
          <a:xfrm>
            <a:off x="13745722" y="6362700"/>
            <a:ext cx="3551678" cy="1871874"/>
            <a:chOff x="13745722" y="6472026"/>
            <a:chExt cx="3551678" cy="187187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6DCE13-C2F9-669B-9700-76338F2E6580}"/>
                </a:ext>
              </a:extLst>
            </p:cNvPr>
            <p:cNvSpPr txBox="1"/>
            <p:nvPr/>
          </p:nvSpPr>
          <p:spPr>
            <a:xfrm>
              <a:off x="14698674" y="6472026"/>
              <a:ext cx="1497526" cy="1369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300" dirty="0"/>
                <a:t>🌳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0E9A8A-9DF2-9987-CCD2-3DA38469158A}"/>
                </a:ext>
              </a:extLst>
            </p:cNvPr>
            <p:cNvSpPr txBox="1"/>
            <p:nvPr/>
          </p:nvSpPr>
          <p:spPr>
            <a:xfrm>
              <a:off x="13745722" y="6631903"/>
              <a:ext cx="6062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/>
                <a:t>=</a:t>
              </a:r>
              <a:endParaRPr lang="ko-KR" altLang="en-US" sz="6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F9276F-CEB8-B3C2-B1FC-C269C5442792}"/>
                </a:ext>
              </a:extLst>
            </p:cNvPr>
            <p:cNvSpPr txBox="1"/>
            <p:nvPr/>
          </p:nvSpPr>
          <p:spPr>
            <a:xfrm>
              <a:off x="13855799" y="7882235"/>
              <a:ext cx="3441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동일면적 산림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45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443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40968" y="5114499"/>
            <a:ext cx="485503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서비스 활용 방안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7896" y="5958977"/>
            <a:ext cx="4949136" cy="37702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39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03</a:t>
            </a:r>
            <a:endParaRPr lang="en-US" sz="19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279E5DF2-2A6B-9003-55B1-14892D3A2D25}"/>
              </a:ext>
            </a:extLst>
          </p:cNvPr>
          <p:cNvSpPr txBox="1"/>
          <p:nvPr/>
        </p:nvSpPr>
        <p:spPr>
          <a:xfrm>
            <a:off x="1240968" y="6793757"/>
            <a:ext cx="462643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SeawithLove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페이지</a:t>
            </a:r>
            <a:endParaRPr 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45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40968" y="5114499"/>
            <a:ext cx="42322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주제 선정 배경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7896" y="5958977"/>
            <a:ext cx="4949136" cy="37702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39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01</a:t>
            </a:r>
            <a:endParaRPr lang="en-US" sz="19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279E5DF2-2A6B-9003-55B1-14892D3A2D25}"/>
              </a:ext>
            </a:extLst>
          </p:cNvPr>
          <p:cNvSpPr txBox="1"/>
          <p:nvPr/>
        </p:nvSpPr>
        <p:spPr>
          <a:xfrm>
            <a:off x="1240968" y="6793757"/>
            <a:ext cx="4232298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2050 </a:t>
            </a:r>
            <a:r>
              <a:rPr lang="ko-KR" altLang="en-US" sz="3200" kern="0" spc="-1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탄소 중립</a:t>
            </a:r>
            <a:endParaRPr lang="en-US" altLang="ko-KR" sz="3200" kern="0" spc="-1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SquareRoundOTF ExtraBold" pitchFamily="34" charset="0"/>
            </a:endParaRPr>
          </a:p>
          <a:p>
            <a:r>
              <a:rPr lang="ko-KR" altLang="en-US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바다숲이란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갯녹음이란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방향 및 목표</a:t>
            </a:r>
            <a:endParaRPr 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75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0DCDCA-0898-7BAC-7A17-52B9B28C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1466" y="1055133"/>
            <a:ext cx="1971675" cy="1952625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EBDBC0AA-A29B-FA41-229D-A0ADEFD2493E}"/>
              </a:ext>
            </a:extLst>
          </p:cNvPr>
          <p:cNvGrpSpPr/>
          <p:nvPr/>
        </p:nvGrpSpPr>
        <p:grpSpPr>
          <a:xfrm>
            <a:off x="-558117" y="4076700"/>
            <a:ext cx="19390615" cy="4728524"/>
            <a:chOff x="-558117" y="4000500"/>
            <a:chExt cx="19390615" cy="472852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9FB2E25-AC9B-7208-CD51-CE2BC201F4EB}"/>
                </a:ext>
              </a:extLst>
            </p:cNvPr>
            <p:cNvGrpSpPr/>
            <p:nvPr/>
          </p:nvGrpSpPr>
          <p:grpSpPr>
            <a:xfrm>
              <a:off x="6324600" y="4000500"/>
              <a:ext cx="5663517" cy="4728524"/>
              <a:chOff x="6490113" y="3827155"/>
              <a:chExt cx="5663517" cy="472852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490113" y="3827155"/>
                <a:ext cx="5663517" cy="4728524"/>
                <a:chOff x="6490113" y="4007484"/>
                <a:chExt cx="5663517" cy="472852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490113" y="4007484"/>
                  <a:ext cx="5663517" cy="4728524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905992" y="5171429"/>
                  <a:ext cx="2831758" cy="2364262"/>
                </a:xfrm>
                <a:prstGeom prst="rect">
                  <a:avLst/>
                </a:prstGeom>
              </p:spPr>
            </p:pic>
          </p:grpSp>
          <p:sp>
            <p:nvSpPr>
              <p:cNvPr id="32" name="Object 32"/>
              <p:cNvSpPr txBox="1"/>
              <p:nvPr/>
            </p:nvSpPr>
            <p:spPr>
              <a:xfrm>
                <a:off x="7588540" y="5918511"/>
                <a:ext cx="3466661" cy="9541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Bold" pitchFamily="34" charset="0"/>
                  </a:rPr>
                  <a:t>지역별 </a:t>
                </a:r>
                <a:r>
                  <a:rPr lang="ko-KR" altLang="en-US" sz="2800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Bold" pitchFamily="34" charset="0"/>
                  </a:rPr>
                  <a:t>갯녹음</a:t>
                </a:r>
                <a:endParaRPr lang="en-US" altLang="ko-KR" sz="28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endParaRPr>
              </a:p>
              <a:p>
                <a:pPr algn="ctr"/>
                <a:r>
                  <a:rPr lang="ko-KR" altLang="en-US" sz="28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Bold" pitchFamily="34" charset="0"/>
                  </a:rPr>
                  <a:t>위험도 확인</a:t>
                </a:r>
                <a:endParaRPr lang="en-US" altLang="ko-KR" sz="28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endParaRPr>
              </a:p>
            </p:txBody>
          </p:sp>
          <p:sp>
            <p:nvSpPr>
              <p:cNvPr id="44" name="Object 28">
                <a:extLst>
                  <a:ext uri="{FF2B5EF4-FFF2-40B4-BE49-F238E27FC236}">
                    <a16:creationId xmlns:a16="http://schemas.microsoft.com/office/drawing/2014/main" id="{568650C3-FC30-6B0B-84D8-92D08326D639}"/>
                  </a:ext>
                </a:extLst>
              </p:cNvPr>
              <p:cNvSpPr txBox="1"/>
              <p:nvPr/>
            </p:nvSpPr>
            <p:spPr>
              <a:xfrm>
                <a:off x="8466669" y="5333558"/>
                <a:ext cx="1710404" cy="3693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284FF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Bold" pitchFamily="34" charset="0"/>
                  </a:rPr>
                  <a:t>Keyword 3</a:t>
                </a:r>
                <a:endParaRPr 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2743F15-65F1-D5CA-73AA-9754D9810EEF}"/>
                </a:ext>
              </a:extLst>
            </p:cNvPr>
            <p:cNvGrpSpPr/>
            <p:nvPr/>
          </p:nvGrpSpPr>
          <p:grpSpPr>
            <a:xfrm>
              <a:off x="-558117" y="4000500"/>
              <a:ext cx="5663517" cy="4728524"/>
              <a:chOff x="-558117" y="3848100"/>
              <a:chExt cx="5663517" cy="47285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58117" y="3848100"/>
                <a:ext cx="5663517" cy="472852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2724" y="4991100"/>
                <a:ext cx="2831758" cy="2364262"/>
              </a:xfrm>
              <a:prstGeom prst="rect">
                <a:avLst/>
              </a:prstGeom>
            </p:spPr>
          </p:pic>
          <p:sp>
            <p:nvSpPr>
              <p:cNvPr id="31" name="Object 31"/>
              <p:cNvSpPr txBox="1"/>
              <p:nvPr/>
            </p:nvSpPr>
            <p:spPr>
              <a:xfrm>
                <a:off x="475601" y="5919405"/>
                <a:ext cx="3639199" cy="9541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17355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카본의 종류 및</a:t>
                </a:r>
                <a:endParaRPr lang="en-US" altLang="ko-KR" sz="2800" dirty="0">
                  <a:solidFill>
                    <a:srgbClr val="17355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2800" dirty="0" err="1">
                    <a:solidFill>
                      <a:srgbClr val="17355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블루카본의</a:t>
                </a:r>
                <a:r>
                  <a:rPr lang="ko-KR" altLang="en-US" sz="2800" dirty="0">
                    <a:solidFill>
                      <a:srgbClr val="17355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필요성</a:t>
                </a:r>
                <a:endParaRPr lang="en-US" altLang="ko-KR" sz="2800" dirty="0">
                  <a:solidFill>
                    <a:srgbClr val="17355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2" name="Object 26">
                <a:extLst>
                  <a:ext uri="{FF2B5EF4-FFF2-40B4-BE49-F238E27FC236}">
                    <a16:creationId xmlns:a16="http://schemas.microsoft.com/office/drawing/2014/main" id="{68A87EBB-C456-7C1F-7143-42D5F3FD27FA}"/>
                  </a:ext>
                </a:extLst>
              </p:cNvPr>
              <p:cNvSpPr txBox="1"/>
              <p:nvPr/>
            </p:nvSpPr>
            <p:spPr>
              <a:xfrm>
                <a:off x="1447800" y="5333558"/>
                <a:ext cx="1710404" cy="3693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284FF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Bold" pitchFamily="34" charset="0"/>
                  </a:rPr>
                  <a:t>Keyword 1</a:t>
                </a:r>
                <a:endParaRPr 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6E47082-3027-CEB9-10CF-87B495550830}"/>
                </a:ext>
              </a:extLst>
            </p:cNvPr>
            <p:cNvGrpSpPr/>
            <p:nvPr/>
          </p:nvGrpSpPr>
          <p:grpSpPr>
            <a:xfrm>
              <a:off x="9753600" y="4000500"/>
              <a:ext cx="5663517" cy="4728524"/>
              <a:chOff x="10029812" y="3808969"/>
              <a:chExt cx="5663517" cy="4728524"/>
            </a:xfrm>
          </p:grpSpPr>
          <p:grpSp>
            <p:nvGrpSpPr>
              <p:cNvPr id="7" name="그룹 1004">
                <a:extLst>
                  <a:ext uri="{FF2B5EF4-FFF2-40B4-BE49-F238E27FC236}">
                    <a16:creationId xmlns:a16="http://schemas.microsoft.com/office/drawing/2014/main" id="{809D486F-96CE-A2BB-DCAD-18D1A439F826}"/>
                  </a:ext>
                </a:extLst>
              </p:cNvPr>
              <p:cNvGrpSpPr/>
              <p:nvPr/>
            </p:nvGrpSpPr>
            <p:grpSpPr>
              <a:xfrm>
                <a:off x="10029812" y="3808969"/>
                <a:ext cx="5663517" cy="4728524"/>
                <a:chOff x="6490113" y="4007484"/>
                <a:chExt cx="5663517" cy="4728524"/>
              </a:xfrm>
            </p:grpSpPr>
            <p:pic>
              <p:nvPicPr>
                <p:cNvPr id="8" name="Object 18">
                  <a:extLst>
                    <a:ext uri="{FF2B5EF4-FFF2-40B4-BE49-F238E27FC236}">
                      <a16:creationId xmlns:a16="http://schemas.microsoft.com/office/drawing/2014/main" id="{EFCF65AD-BFBB-CD42-0945-9756A05AA0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490113" y="4007484"/>
                  <a:ext cx="5663517" cy="4728524"/>
                </a:xfrm>
                <a:prstGeom prst="rect">
                  <a:avLst/>
                </a:prstGeom>
              </p:spPr>
            </p:pic>
            <p:pic>
              <p:nvPicPr>
                <p:cNvPr id="9" name="Object 19">
                  <a:extLst>
                    <a:ext uri="{FF2B5EF4-FFF2-40B4-BE49-F238E27FC236}">
                      <a16:creationId xmlns:a16="http://schemas.microsoft.com/office/drawing/2014/main" id="{42515480-4E78-909A-03C3-7A2FF0197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905992" y="5171429"/>
                  <a:ext cx="2831758" cy="2364262"/>
                </a:xfrm>
                <a:prstGeom prst="rect">
                  <a:avLst/>
                </a:prstGeom>
              </p:spPr>
            </p:pic>
          </p:grpSp>
          <p:sp>
            <p:nvSpPr>
              <p:cNvPr id="10" name="Object 28">
                <a:extLst>
                  <a:ext uri="{FF2B5EF4-FFF2-40B4-BE49-F238E27FC236}">
                    <a16:creationId xmlns:a16="http://schemas.microsoft.com/office/drawing/2014/main" id="{D08FB255-63DD-4108-900C-94D162E6FEEE}"/>
                  </a:ext>
                </a:extLst>
              </p:cNvPr>
              <p:cNvSpPr txBox="1"/>
              <p:nvPr/>
            </p:nvSpPr>
            <p:spPr>
              <a:xfrm>
                <a:off x="12001673" y="5333558"/>
                <a:ext cx="1710404" cy="3693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284FF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Bold" pitchFamily="34" charset="0"/>
                  </a:rPr>
                  <a:t>Keyword 4</a:t>
                </a:r>
                <a:endParaRPr 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3" name="Object 32">
                <a:extLst>
                  <a:ext uri="{FF2B5EF4-FFF2-40B4-BE49-F238E27FC236}">
                    <a16:creationId xmlns:a16="http://schemas.microsoft.com/office/drawing/2014/main" id="{C9E23A22-839F-C51D-3931-924FBE3057DF}"/>
                  </a:ext>
                </a:extLst>
              </p:cNvPr>
              <p:cNvSpPr txBox="1"/>
              <p:nvPr/>
            </p:nvSpPr>
            <p:spPr>
              <a:xfrm>
                <a:off x="11123544" y="5918733"/>
                <a:ext cx="3466661" cy="9541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해조류 생장조건 </a:t>
                </a:r>
                <a:endParaRPr lang="en-US" altLang="ko-KR" sz="28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28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및 관리 방안 제시</a:t>
                </a:r>
                <a:endParaRPr lang="en-US" altLang="ko-KR" sz="28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A9E230-6543-638C-1D95-55BEAAC72E1B}"/>
                </a:ext>
              </a:extLst>
            </p:cNvPr>
            <p:cNvGrpSpPr/>
            <p:nvPr/>
          </p:nvGrpSpPr>
          <p:grpSpPr>
            <a:xfrm>
              <a:off x="3872581" y="5164445"/>
              <a:ext cx="3670916" cy="2364262"/>
              <a:chOff x="4050980" y="4991100"/>
              <a:chExt cx="3670916" cy="2364262"/>
            </a:xfrm>
          </p:grpSpPr>
          <p:grpSp>
            <p:nvGrpSpPr>
              <p:cNvPr id="40" name="그룹 1003">
                <a:extLst>
                  <a:ext uri="{FF2B5EF4-FFF2-40B4-BE49-F238E27FC236}">
                    <a16:creationId xmlns:a16="http://schemas.microsoft.com/office/drawing/2014/main" id="{BE758E02-2315-5FA9-D2AD-A76A00A8FCD4}"/>
                  </a:ext>
                </a:extLst>
              </p:cNvPr>
              <p:cNvGrpSpPr/>
              <p:nvPr/>
            </p:nvGrpSpPr>
            <p:grpSpPr>
              <a:xfrm>
                <a:off x="4463587" y="4991100"/>
                <a:ext cx="2831758" cy="2364262"/>
                <a:chOff x="4463587" y="5171429"/>
                <a:chExt cx="2831758" cy="2364262"/>
              </a:xfrm>
            </p:grpSpPr>
            <p:pic>
              <p:nvPicPr>
                <p:cNvPr id="47" name="Object 14">
                  <a:extLst>
                    <a:ext uri="{FF2B5EF4-FFF2-40B4-BE49-F238E27FC236}">
                      <a16:creationId xmlns:a16="http://schemas.microsoft.com/office/drawing/2014/main" id="{C1EE4248-5255-5DA2-9B0F-4463F4783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047708" y="4007484"/>
                  <a:ext cx="5663517" cy="4728524"/>
                </a:xfrm>
                <a:prstGeom prst="rect">
                  <a:avLst/>
                </a:prstGeom>
              </p:spPr>
            </p:pic>
            <p:pic>
              <p:nvPicPr>
                <p:cNvPr id="50" name="Object 15">
                  <a:extLst>
                    <a:ext uri="{FF2B5EF4-FFF2-40B4-BE49-F238E27FC236}">
                      <a16:creationId xmlns:a16="http://schemas.microsoft.com/office/drawing/2014/main" id="{F9B23CFA-5DEB-EFA0-77D6-E35EF112A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463587" y="5171429"/>
                  <a:ext cx="2831758" cy="2364262"/>
                </a:xfrm>
                <a:prstGeom prst="rect">
                  <a:avLst/>
                </a:prstGeom>
              </p:spPr>
            </p:pic>
          </p:grpSp>
          <p:sp>
            <p:nvSpPr>
              <p:cNvPr id="41" name="Object 30">
                <a:extLst>
                  <a:ext uri="{FF2B5EF4-FFF2-40B4-BE49-F238E27FC236}">
                    <a16:creationId xmlns:a16="http://schemas.microsoft.com/office/drawing/2014/main" id="{DEAD9797-8FED-FE90-10EB-CAA513F3EB0E}"/>
                  </a:ext>
                </a:extLst>
              </p:cNvPr>
              <p:cNvSpPr txBox="1"/>
              <p:nvPr/>
            </p:nvSpPr>
            <p:spPr>
              <a:xfrm>
                <a:off x="4050980" y="5915857"/>
                <a:ext cx="3670916" cy="9541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Bold" pitchFamily="34" charset="0"/>
                  </a:rPr>
                  <a:t>조성된 </a:t>
                </a:r>
                <a:r>
                  <a:rPr lang="ko-KR" altLang="en-US" sz="2800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Bold" pitchFamily="34" charset="0"/>
                  </a:rPr>
                  <a:t>바다숲</a:t>
                </a:r>
                <a:endParaRPr lang="en-US" altLang="ko-KR" sz="28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endParaRPr>
              </a:p>
              <a:p>
                <a:pPr algn="ctr"/>
                <a:r>
                  <a:rPr lang="ko-KR" altLang="en-US" sz="28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Bold" pitchFamily="34" charset="0"/>
                  </a:rPr>
                  <a:t>위치 정보 제공</a:t>
                </a:r>
                <a:endParaRPr lang="en-US" altLang="ko-KR" sz="28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endParaRPr>
              </a:p>
            </p:txBody>
          </p:sp>
          <p:sp>
            <p:nvSpPr>
              <p:cNvPr id="46" name="Object 27">
                <a:extLst>
                  <a:ext uri="{FF2B5EF4-FFF2-40B4-BE49-F238E27FC236}">
                    <a16:creationId xmlns:a16="http://schemas.microsoft.com/office/drawing/2014/main" id="{0468D005-C51E-3716-7088-9F8CFFF98AD9}"/>
                  </a:ext>
                </a:extLst>
              </p:cNvPr>
              <p:cNvSpPr txBox="1"/>
              <p:nvPr/>
            </p:nvSpPr>
            <p:spPr>
              <a:xfrm>
                <a:off x="5026593" y="5333558"/>
                <a:ext cx="1710404" cy="3693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284FF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Bold" pitchFamily="34" charset="0"/>
                  </a:rPr>
                  <a:t>Keyword 2</a:t>
                </a:r>
                <a:endParaRPr 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53377FF-D4CC-98A9-CD4D-0E5A47DD8AE4}"/>
                </a:ext>
              </a:extLst>
            </p:cNvPr>
            <p:cNvGrpSpPr/>
            <p:nvPr/>
          </p:nvGrpSpPr>
          <p:grpSpPr>
            <a:xfrm>
              <a:off x="13168981" y="4000500"/>
              <a:ext cx="5663517" cy="4728524"/>
              <a:chOff x="13335000" y="3848100"/>
              <a:chExt cx="5663517" cy="4728524"/>
            </a:xfrm>
          </p:grpSpPr>
          <p:grpSp>
            <p:nvGrpSpPr>
              <p:cNvPr id="52" name="그룹 1004">
                <a:extLst>
                  <a:ext uri="{FF2B5EF4-FFF2-40B4-BE49-F238E27FC236}">
                    <a16:creationId xmlns:a16="http://schemas.microsoft.com/office/drawing/2014/main" id="{B98F9840-9FD0-3467-0FA9-103EE5703010}"/>
                  </a:ext>
                </a:extLst>
              </p:cNvPr>
              <p:cNvGrpSpPr/>
              <p:nvPr/>
            </p:nvGrpSpPr>
            <p:grpSpPr>
              <a:xfrm>
                <a:off x="13335000" y="3848100"/>
                <a:ext cx="5663517" cy="4728524"/>
                <a:chOff x="6490113" y="4007484"/>
                <a:chExt cx="5663517" cy="4728524"/>
              </a:xfrm>
            </p:grpSpPr>
            <p:pic>
              <p:nvPicPr>
                <p:cNvPr id="55" name="Object 18">
                  <a:extLst>
                    <a:ext uri="{FF2B5EF4-FFF2-40B4-BE49-F238E27FC236}">
                      <a16:creationId xmlns:a16="http://schemas.microsoft.com/office/drawing/2014/main" id="{F5F92787-7747-A201-5D1D-1702D8690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490113" y="4007484"/>
                  <a:ext cx="5663517" cy="4728524"/>
                </a:xfrm>
                <a:prstGeom prst="rect">
                  <a:avLst/>
                </a:prstGeom>
              </p:spPr>
            </p:pic>
            <p:pic>
              <p:nvPicPr>
                <p:cNvPr id="56" name="Object 19">
                  <a:extLst>
                    <a:ext uri="{FF2B5EF4-FFF2-40B4-BE49-F238E27FC236}">
                      <a16:creationId xmlns:a16="http://schemas.microsoft.com/office/drawing/2014/main" id="{DACBC1A8-5A68-1AA1-DDFF-D6CAD19F0F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905992" y="5171429"/>
                  <a:ext cx="2831758" cy="2364262"/>
                </a:xfrm>
                <a:prstGeom prst="rect">
                  <a:avLst/>
                </a:prstGeom>
              </p:spPr>
            </p:pic>
          </p:grpSp>
          <p:sp>
            <p:nvSpPr>
              <p:cNvPr id="53" name="Object 28">
                <a:extLst>
                  <a:ext uri="{FF2B5EF4-FFF2-40B4-BE49-F238E27FC236}">
                    <a16:creationId xmlns:a16="http://schemas.microsoft.com/office/drawing/2014/main" id="{5222B626-DE04-1036-0784-2CC7BCA1E93B}"/>
                  </a:ext>
                </a:extLst>
              </p:cNvPr>
              <p:cNvSpPr txBox="1"/>
              <p:nvPr/>
            </p:nvSpPr>
            <p:spPr>
              <a:xfrm>
                <a:off x="15306861" y="5372689"/>
                <a:ext cx="1710404" cy="3693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284FF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NanumSquareRoundOTF Bold" pitchFamily="34" charset="0"/>
                  </a:rPr>
                  <a:t>Keyword 5</a:t>
                </a:r>
                <a:endParaRPr 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4" name="Object 32">
                <a:extLst>
                  <a:ext uri="{FF2B5EF4-FFF2-40B4-BE49-F238E27FC236}">
                    <a16:creationId xmlns:a16="http://schemas.microsoft.com/office/drawing/2014/main" id="{77905ABC-7A68-71E2-A7A9-9319B052DFAF}"/>
                  </a:ext>
                </a:extLst>
              </p:cNvPr>
              <p:cNvSpPr txBox="1"/>
              <p:nvPr/>
            </p:nvSpPr>
            <p:spPr>
              <a:xfrm>
                <a:off x="14428732" y="5957864"/>
                <a:ext cx="3466661" cy="9541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전국 </a:t>
                </a:r>
                <a:r>
                  <a:rPr lang="ko-KR" altLang="en-US" sz="2800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갯녹음</a:t>
                </a:r>
                <a:r>
                  <a:rPr lang="ko-KR" altLang="en-US" sz="28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endParaRPr lang="en-US" altLang="ko-KR" sz="28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28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예측치 확인</a:t>
                </a:r>
                <a:endParaRPr lang="en-US" altLang="ko-KR" sz="2800" dirty="0">
                  <a:solidFill>
                    <a:srgbClr val="17355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sp>
        <p:nvSpPr>
          <p:cNvPr id="22" name="Object 22"/>
          <p:cNvSpPr txBox="1"/>
          <p:nvPr/>
        </p:nvSpPr>
        <p:spPr>
          <a:xfrm>
            <a:off x="1035122" y="3874413"/>
            <a:ext cx="1557647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바다숲에 대한 정보를 제공하고</a:t>
            </a:r>
            <a:r>
              <a:rPr lang="en-US" altLang="ko-KR" sz="24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 </a:t>
            </a:r>
            <a:r>
              <a:rPr lang="ko-KR" altLang="en-US" sz="2400" dirty="0" err="1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바다숲</a:t>
            </a:r>
            <a:r>
              <a:rPr lang="ko-KR" altLang="en-US" sz="24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Regular" pitchFamily="34" charset="0"/>
              </a:rPr>
              <a:t> 관리자에게 해조류들의 생장 조건을 제시하며</a:t>
            </a:r>
            <a:endParaRPr lang="en-US" altLang="ko-KR" sz="2400" dirty="0">
              <a:solidFill>
                <a:srgbClr val="173557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SquareRoundOTF Regular" pitchFamily="34" charset="0"/>
            </a:endParaRPr>
          </a:p>
          <a:p>
            <a:r>
              <a:rPr lang="ko-KR" altLang="en-US" sz="24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 흐름에 따라 달라지는 </a:t>
            </a:r>
            <a:r>
              <a:rPr lang="ko-KR" altLang="en-US" sz="2400" dirty="0" err="1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갯녹음</a:t>
            </a:r>
            <a:r>
              <a:rPr lang="ko-KR" altLang="en-US" sz="2400" dirty="0">
                <a:solidFill>
                  <a:srgbClr val="17355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위험 지역을 지속적으로 업데이트하여 제시하는 웹 서비스</a:t>
            </a:r>
            <a:endParaRPr 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BCF505C2-9BCE-2ADC-A1DC-BFE0D3ACB4BC}"/>
              </a:ext>
            </a:extLst>
          </p:cNvPr>
          <p:cNvSpPr txBox="1"/>
          <p:nvPr/>
        </p:nvSpPr>
        <p:spPr>
          <a:xfrm>
            <a:off x="1035123" y="1055985"/>
            <a:ext cx="498467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03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서비스 활용 방안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9E9C49A2-436F-2836-9CD1-6C1CE7DB556A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32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5C592311-4126-EBCA-8ACC-1176942DE89F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38" name="Object 15">
              <a:extLst>
                <a:ext uri="{FF2B5EF4-FFF2-40B4-BE49-F238E27FC236}">
                  <a16:creationId xmlns:a16="http://schemas.microsoft.com/office/drawing/2014/main" id="{61F9A5C8-3EA3-B1E4-7074-D3553745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39" name="Object 5">
            <a:extLst>
              <a:ext uri="{FF2B5EF4-FFF2-40B4-BE49-F238E27FC236}">
                <a16:creationId xmlns:a16="http://schemas.microsoft.com/office/drawing/2014/main" id="{1764AFF4-7E3E-312B-3189-A56FB217D63A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C8456B-0372-79C4-211F-07184F63E226}"/>
              </a:ext>
            </a:extLst>
          </p:cNvPr>
          <p:cNvGrpSpPr/>
          <p:nvPr/>
        </p:nvGrpSpPr>
        <p:grpSpPr>
          <a:xfrm>
            <a:off x="1015890" y="8209513"/>
            <a:ext cx="16281509" cy="591587"/>
            <a:chOff x="1015890" y="8209513"/>
            <a:chExt cx="16281509" cy="591587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E0D20C2-158A-3677-E608-AB1E21AAD656}"/>
                </a:ext>
              </a:extLst>
            </p:cNvPr>
            <p:cNvSpPr/>
            <p:nvPr/>
          </p:nvSpPr>
          <p:spPr>
            <a:xfrm>
              <a:off x="1015890" y="8209513"/>
              <a:ext cx="16281509" cy="591587"/>
            </a:xfrm>
            <a:prstGeom prst="roundRect">
              <a:avLst>
                <a:gd name="adj" fmla="val 50000"/>
              </a:avLst>
            </a:prstGeom>
            <a:solidFill>
              <a:srgbClr val="ECF3FF"/>
            </a:solidFill>
            <a:ln w="38100">
              <a:solidFill>
                <a:srgbClr val="C4D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2613149" y="8283372"/>
              <a:ext cx="13061702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200" dirty="0">
                  <a:solidFill>
                    <a:srgbClr val="1735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http://13.125.196.65/ups/seawith_love_0.2.3/mainpage_m.html</a:t>
              </a:r>
            </a:p>
          </p:txBody>
        </p:sp>
      </p:grpSp>
      <p:sp>
        <p:nvSpPr>
          <p:cNvPr id="4" name="Object 22">
            <a:extLst>
              <a:ext uri="{FF2B5EF4-FFF2-40B4-BE49-F238E27FC236}">
                <a16:creationId xmlns:a16="http://schemas.microsoft.com/office/drawing/2014/main" id="{DCBA544B-2E6A-FC87-AD36-25A2763916B4}"/>
              </a:ext>
            </a:extLst>
          </p:cNvPr>
          <p:cNvSpPr txBox="1"/>
          <p:nvPr/>
        </p:nvSpPr>
        <p:spPr>
          <a:xfrm>
            <a:off x="1005552" y="3232580"/>
            <a:ext cx="914585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600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바다숲</a:t>
            </a:r>
            <a:r>
              <a:rPr lang="en-US" altLang="ko-KR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</a:t>
            </a:r>
            <a:r>
              <a:rPr lang="en-US" altLang="ko-KR" sz="2600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홍보</a:t>
            </a:r>
            <a:r>
              <a:rPr lang="en-US" altLang="ko-KR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</a:t>
            </a:r>
            <a:r>
              <a:rPr lang="ko-KR" altLang="en-US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및</a:t>
            </a:r>
            <a:r>
              <a:rPr lang="en-US" altLang="ko-KR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</a:t>
            </a:r>
            <a:r>
              <a:rPr lang="en-US" altLang="ko-KR" sz="2600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관리자를</a:t>
            </a:r>
            <a:r>
              <a:rPr lang="en-US" altLang="ko-KR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</a:t>
            </a:r>
            <a:r>
              <a:rPr lang="en-US" altLang="ko-KR" sz="2600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위한</a:t>
            </a:r>
            <a:r>
              <a:rPr lang="en-US" altLang="ko-KR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 웹 </a:t>
            </a:r>
            <a:r>
              <a:rPr lang="en-US" altLang="ko-KR" sz="2600" b="1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페이</a:t>
            </a:r>
            <a:r>
              <a:rPr lang="ko-KR" altLang="en-US" sz="2600" b="1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Regular" pitchFamily="34" charset="0"/>
              </a:rPr>
              <a:t>지</a:t>
            </a:r>
            <a:endParaRPr lang="en-US" altLang="ko-KR" sz="2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1F041D5-0882-5A96-3891-B08D2CF8CBB0}"/>
              </a:ext>
            </a:extLst>
          </p:cNvPr>
          <p:cNvSpPr txBox="1"/>
          <p:nvPr/>
        </p:nvSpPr>
        <p:spPr>
          <a:xfrm>
            <a:off x="1005554" y="2296631"/>
            <a:ext cx="80158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SeawithLove</a:t>
            </a:r>
            <a:r>
              <a:rPr lang="en-US" altLang="ko-KR" sz="32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페이지</a:t>
            </a:r>
            <a:endParaRPr lang="en-US" altLang="ko-KR" sz="3200" dirty="0">
              <a:solidFill>
                <a:srgbClr val="17355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4">
            <a:extLst>
              <a:ext uri="{FF2B5EF4-FFF2-40B4-BE49-F238E27FC236}">
                <a16:creationId xmlns:a16="http://schemas.microsoft.com/office/drawing/2014/main" id="{BCF505C2-9BCE-2ADC-A1DC-BFE0D3ACB4BC}"/>
              </a:ext>
            </a:extLst>
          </p:cNvPr>
          <p:cNvSpPr txBox="1"/>
          <p:nvPr/>
        </p:nvSpPr>
        <p:spPr>
          <a:xfrm>
            <a:off x="1035123" y="1055985"/>
            <a:ext cx="498467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03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서비스 활용 방안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1764AFF4-7E3E-312B-3189-A56FB217D63A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F38207-405A-B095-10FE-2EC11F4A90D9}"/>
              </a:ext>
            </a:extLst>
          </p:cNvPr>
          <p:cNvSpPr/>
          <p:nvPr/>
        </p:nvSpPr>
        <p:spPr>
          <a:xfrm>
            <a:off x="7162800" y="4000500"/>
            <a:ext cx="3733800" cy="4346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웹페이지 이미지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ACF91B-BAFC-ECF8-E4CC-9C8A70304D07}"/>
              </a:ext>
            </a:extLst>
          </p:cNvPr>
          <p:cNvSpPr/>
          <p:nvPr/>
        </p:nvSpPr>
        <p:spPr>
          <a:xfrm>
            <a:off x="12649200" y="4000499"/>
            <a:ext cx="3733800" cy="4346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웹페이지 이미지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08E56C-617C-8107-E2E9-F9C1E42F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00" y="2705100"/>
            <a:ext cx="5162400" cy="7581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20982E-6F8A-F2DA-277B-F270D6AD1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00" y="2698845"/>
            <a:ext cx="5162400" cy="758815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B90707CF-AE21-8712-B0D2-2BE31CEB49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"/>
          <a:stretch/>
        </p:blipFill>
        <p:spPr>
          <a:xfrm>
            <a:off x="11851629" y="2730990"/>
            <a:ext cx="5750571" cy="75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57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1DD423-976F-64E0-1E6D-111A2D9FE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06" y="0"/>
            <a:ext cx="60909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2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40968" y="5114499"/>
            <a:ext cx="485503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1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기대효과</a:t>
            </a:r>
            <a:endParaRPr 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7896" y="5958977"/>
            <a:ext cx="4949136" cy="37702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3900" dirty="0">
                <a:solidFill>
                  <a:srgbClr val="F4F8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04</a:t>
            </a:r>
            <a:endParaRPr lang="en-US" sz="19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159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4">
            <a:extLst>
              <a:ext uri="{FF2B5EF4-FFF2-40B4-BE49-F238E27FC236}">
                <a16:creationId xmlns:a16="http://schemas.microsoft.com/office/drawing/2014/main" id="{BCF505C2-9BCE-2ADC-A1DC-BFE0D3ACB4BC}"/>
              </a:ext>
            </a:extLst>
          </p:cNvPr>
          <p:cNvSpPr txBox="1"/>
          <p:nvPr/>
        </p:nvSpPr>
        <p:spPr>
          <a:xfrm>
            <a:off x="1035123" y="1055985"/>
            <a:ext cx="498467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04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기대효과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9E9C49A2-436F-2836-9CD1-6C1CE7DB556A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36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5C592311-4126-EBCA-8ACC-1176942DE89F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38" name="Object 15">
              <a:extLst>
                <a:ext uri="{FF2B5EF4-FFF2-40B4-BE49-F238E27FC236}">
                  <a16:creationId xmlns:a16="http://schemas.microsoft.com/office/drawing/2014/main" id="{61F9A5C8-3EA3-B1E4-7074-D3553745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39" name="Object 5">
            <a:extLst>
              <a:ext uri="{FF2B5EF4-FFF2-40B4-BE49-F238E27FC236}">
                <a16:creationId xmlns:a16="http://schemas.microsoft.com/office/drawing/2014/main" id="{1764AFF4-7E3E-312B-3189-A56FB217D63A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98C3EE-4EA8-8182-61C0-EEA9EF5DEF09}"/>
              </a:ext>
            </a:extLst>
          </p:cNvPr>
          <p:cNvGrpSpPr/>
          <p:nvPr/>
        </p:nvGrpSpPr>
        <p:grpSpPr>
          <a:xfrm>
            <a:off x="4913539" y="2047982"/>
            <a:ext cx="8760794" cy="6442817"/>
            <a:chOff x="4913539" y="2047982"/>
            <a:chExt cx="8760794" cy="644281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5BE77AC-D1B4-98F8-DBBA-E2586175058C}"/>
                </a:ext>
              </a:extLst>
            </p:cNvPr>
            <p:cNvGrpSpPr/>
            <p:nvPr/>
          </p:nvGrpSpPr>
          <p:grpSpPr>
            <a:xfrm>
              <a:off x="6263203" y="2262703"/>
              <a:ext cx="5761593" cy="5761593"/>
              <a:chOff x="452857" y="2670093"/>
              <a:chExt cx="5619750" cy="5619750"/>
            </a:xfrm>
            <a:effectLst>
              <a:outerShdw blurRad="304800" sx="102000" sy="102000" algn="ctr" rotWithShape="0">
                <a:prstClr val="black">
                  <a:alpha val="20000"/>
                </a:prstClr>
              </a:outerShdw>
            </a:effectLst>
          </p:grpSpPr>
          <p:pic>
            <p:nvPicPr>
              <p:cNvPr id="5" name="그림 4" descr="산호초, 자연, 다른, 다채로운이(가) 표시된 사진&#10;&#10;자동 생성된 설명">
                <a:extLst>
                  <a:ext uri="{FF2B5EF4-FFF2-40B4-BE49-F238E27FC236}">
                    <a16:creationId xmlns:a16="http://schemas.microsoft.com/office/drawing/2014/main" id="{73A7B4EA-DBC8-883F-B120-53AB90AD8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83" r="18783"/>
              <a:stretch>
                <a:fillRect/>
              </a:stretch>
            </p:blipFill>
            <p:spPr>
              <a:xfrm>
                <a:off x="452857" y="2670093"/>
                <a:ext cx="5619750" cy="5619750"/>
              </a:xfrm>
              <a:custGeom>
                <a:avLst/>
                <a:gdLst>
                  <a:gd name="connsiteX0" fmla="*/ 2809875 w 5619750"/>
                  <a:gd name="connsiteY0" fmla="*/ 0 h 5619750"/>
                  <a:gd name="connsiteX1" fmla="*/ 5619750 w 5619750"/>
                  <a:gd name="connsiteY1" fmla="*/ 2809875 h 5619750"/>
                  <a:gd name="connsiteX2" fmla="*/ 2809875 w 5619750"/>
                  <a:gd name="connsiteY2" fmla="*/ 5619750 h 5619750"/>
                  <a:gd name="connsiteX3" fmla="*/ 0 w 5619750"/>
                  <a:gd name="connsiteY3" fmla="*/ 2809875 h 5619750"/>
                  <a:gd name="connsiteX4" fmla="*/ 2809875 w 5619750"/>
                  <a:gd name="connsiteY4" fmla="*/ 0 h 561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9750" h="5619750">
                    <a:moveTo>
                      <a:pt x="2809875" y="0"/>
                    </a:moveTo>
                    <a:cubicBezTo>
                      <a:pt x="4361726" y="0"/>
                      <a:pt x="5619750" y="1258024"/>
                      <a:pt x="5619750" y="2809875"/>
                    </a:cubicBezTo>
                    <a:cubicBezTo>
                      <a:pt x="5619750" y="4361726"/>
                      <a:pt x="4361726" y="5619750"/>
                      <a:pt x="2809875" y="5619750"/>
                    </a:cubicBezTo>
                    <a:cubicBezTo>
                      <a:pt x="1258024" y="5619750"/>
                      <a:pt x="0" y="4361726"/>
                      <a:pt x="0" y="2809875"/>
                    </a:cubicBezTo>
                    <a:cubicBezTo>
                      <a:pt x="0" y="1258024"/>
                      <a:pt x="1258024" y="0"/>
                      <a:pt x="2809875" y="0"/>
                    </a:cubicBezTo>
                    <a:close/>
                  </a:path>
                </a:pathLst>
              </a:custGeom>
              <a:effectLst>
                <a:reflection stA="30000" endPos="32000" dir="5400000" sy="-100000" algn="bl" rotWithShape="0"/>
              </a:effectLst>
            </p:spPr>
          </p:pic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AD9B3AC8-44FB-7F31-B265-355447B2565D}"/>
                  </a:ext>
                </a:extLst>
              </p:cNvPr>
              <p:cNvSpPr/>
              <p:nvPr/>
            </p:nvSpPr>
            <p:spPr>
              <a:xfrm>
                <a:off x="452857" y="2670093"/>
                <a:ext cx="5619750" cy="5619750"/>
              </a:xfrm>
              <a:prstGeom prst="ellipse">
                <a:avLst/>
              </a:prstGeom>
              <a:solidFill>
                <a:schemeClr val="bg1">
                  <a:lumMod val="85000"/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647CB4E-D5CD-B9EF-B5A8-55AA8245FFBE}"/>
                </a:ext>
              </a:extLst>
            </p:cNvPr>
            <p:cNvSpPr/>
            <p:nvPr/>
          </p:nvSpPr>
          <p:spPr>
            <a:xfrm>
              <a:off x="4913539" y="2047982"/>
              <a:ext cx="2699328" cy="26993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E246C62-29BB-EB9B-9EDB-32456C5D80E9}"/>
                </a:ext>
              </a:extLst>
            </p:cNvPr>
            <p:cNvSpPr/>
            <p:nvPr/>
          </p:nvSpPr>
          <p:spPr>
            <a:xfrm>
              <a:off x="10975005" y="2047982"/>
              <a:ext cx="2699328" cy="2699328"/>
            </a:xfrm>
            <a:prstGeom prst="ellipse">
              <a:avLst/>
            </a:prstGeom>
            <a:solidFill>
              <a:srgbClr val="C4DF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4DCAA1-7B7A-9AA8-01E2-034EB5EE8786}"/>
                </a:ext>
              </a:extLst>
            </p:cNvPr>
            <p:cNvSpPr/>
            <p:nvPr/>
          </p:nvSpPr>
          <p:spPr>
            <a:xfrm>
              <a:off x="10975005" y="5791471"/>
              <a:ext cx="2699328" cy="269932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AA1B7CF-97C6-D2FA-F2C7-E98114CB6893}"/>
                </a:ext>
              </a:extLst>
            </p:cNvPr>
            <p:cNvSpPr/>
            <p:nvPr/>
          </p:nvSpPr>
          <p:spPr>
            <a:xfrm>
              <a:off x="4913539" y="5791471"/>
              <a:ext cx="2699328" cy="2699328"/>
            </a:xfrm>
            <a:prstGeom prst="ellipse">
              <a:avLst/>
            </a:prstGeom>
            <a:solidFill>
              <a:srgbClr val="C4DF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6F22C2-6327-A046-68AD-F3CFB18323D9}"/>
              </a:ext>
            </a:extLst>
          </p:cNvPr>
          <p:cNvSpPr txBox="1"/>
          <p:nvPr/>
        </p:nvSpPr>
        <p:spPr>
          <a:xfrm>
            <a:off x="13736144" y="6587137"/>
            <a:ext cx="44756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바다숲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지역이 해양수산자원에</a:t>
            </a: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나은 서식처를 제공함으로써</a:t>
            </a: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생물 다양성 증가 및 어업이익 증대</a:t>
            </a: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955FA52A-21B8-0863-196D-E0B278B6EDC3}"/>
              </a:ext>
            </a:extLst>
          </p:cNvPr>
          <p:cNvSpPr txBox="1"/>
          <p:nvPr/>
        </p:nvSpPr>
        <p:spPr>
          <a:xfrm>
            <a:off x="5408001" y="2518063"/>
            <a:ext cx="171040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Bold" pitchFamily="34" charset="0"/>
              </a:rPr>
              <a:t>1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912140-D166-5370-39CD-A2A4D662B37C}"/>
              </a:ext>
            </a:extLst>
          </p:cNvPr>
          <p:cNvSpPr txBox="1"/>
          <p:nvPr/>
        </p:nvSpPr>
        <p:spPr>
          <a:xfrm>
            <a:off x="5233239" y="3018989"/>
            <a:ext cx="20392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탄소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(CO2)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감축</a:t>
            </a: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8F6B14D5-BB1F-CEA6-46A2-05CF15B4F042}"/>
              </a:ext>
            </a:extLst>
          </p:cNvPr>
          <p:cNvSpPr txBox="1"/>
          <p:nvPr/>
        </p:nvSpPr>
        <p:spPr>
          <a:xfrm>
            <a:off x="11469468" y="2522134"/>
            <a:ext cx="171040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Bold" pitchFamily="34" charset="0"/>
              </a:rPr>
              <a:t>2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E5608F-9680-BB86-0A8A-1254427EF950}"/>
              </a:ext>
            </a:extLst>
          </p:cNvPr>
          <p:cNvSpPr txBox="1"/>
          <p:nvPr/>
        </p:nvSpPr>
        <p:spPr>
          <a:xfrm>
            <a:off x="11449232" y="3018989"/>
            <a:ext cx="1750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해양생태계</a:t>
            </a:r>
            <a:endParaRPr lang="en-US" altLang="ko-KR" sz="2800" dirty="0">
              <a:solidFill>
                <a:srgbClr val="17355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복원</a:t>
            </a: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A9861315-6ED2-02DD-16C2-79F9F2B2CBB9}"/>
              </a:ext>
            </a:extLst>
          </p:cNvPr>
          <p:cNvSpPr txBox="1"/>
          <p:nvPr/>
        </p:nvSpPr>
        <p:spPr>
          <a:xfrm>
            <a:off x="11469467" y="6253341"/>
            <a:ext cx="171040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Bold" pitchFamily="34" charset="0"/>
              </a:rPr>
              <a:t>4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D037EF23-D9AF-C997-0742-DE31F2CB0907}"/>
              </a:ext>
            </a:extLst>
          </p:cNvPr>
          <p:cNvSpPr txBox="1"/>
          <p:nvPr/>
        </p:nvSpPr>
        <p:spPr>
          <a:xfrm>
            <a:off x="5408001" y="6247117"/>
            <a:ext cx="171040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Bold" pitchFamily="34" charset="0"/>
              </a:rPr>
              <a:t>3</a:t>
            </a:r>
            <a:endParaRPr lang="en-US" sz="2400" dirty="0">
              <a:solidFill>
                <a:srgbClr val="17355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D26B6-AFDF-95E2-7581-000941F4663F}"/>
              </a:ext>
            </a:extLst>
          </p:cNvPr>
          <p:cNvSpPr txBox="1"/>
          <p:nvPr/>
        </p:nvSpPr>
        <p:spPr>
          <a:xfrm>
            <a:off x="5510301" y="6750642"/>
            <a:ext cx="15058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갯녹음</a:t>
            </a:r>
            <a:r>
              <a:rPr lang="ko-KR" altLang="en-US" sz="28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확산 예방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2ACEBF-455F-849E-EFA3-993A318B96A6}"/>
              </a:ext>
            </a:extLst>
          </p:cNvPr>
          <p:cNvSpPr txBox="1"/>
          <p:nvPr/>
        </p:nvSpPr>
        <p:spPr>
          <a:xfrm>
            <a:off x="11114567" y="6750643"/>
            <a:ext cx="24202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어업 이익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04D390-785D-4D24-2C3D-9339FC83242C}"/>
              </a:ext>
            </a:extLst>
          </p:cNvPr>
          <p:cNvSpPr txBox="1"/>
          <p:nvPr/>
        </p:nvSpPr>
        <p:spPr>
          <a:xfrm>
            <a:off x="13736144" y="3039497"/>
            <a:ext cx="42470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갯녹음으로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황폐화된 해양 생태계 복원 및 수산 자원 조성에 기여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E51F35-013F-6315-48BC-83F05FC7643C}"/>
              </a:ext>
            </a:extLst>
          </p:cNvPr>
          <p:cNvSpPr txBox="1"/>
          <p:nvPr/>
        </p:nvSpPr>
        <p:spPr>
          <a:xfrm>
            <a:off x="594023" y="6669900"/>
            <a:ext cx="41799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모델을 통해</a:t>
            </a: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ko-KR" altLang="en-US" sz="2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갯녹음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발생 지역에 대해</a:t>
            </a: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선제적으로 대응 가능</a:t>
            </a: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C9F73C-65FA-E808-5083-BB8E5E033612}"/>
              </a:ext>
            </a:extLst>
          </p:cNvPr>
          <p:cNvSpPr txBox="1"/>
          <p:nvPr/>
        </p:nvSpPr>
        <p:spPr>
          <a:xfrm>
            <a:off x="-475645" y="2843648"/>
            <a:ext cx="53173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바다숲에 조성된 해조류와 해초류가</a:t>
            </a: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탄소를 흡수하고 온실가스를 </a:t>
            </a:r>
            <a:r>
              <a:rPr lang="ko-KR" altLang="en-US" sz="2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저감시켜</a:t>
            </a:r>
            <a:endParaRPr lang="en-US" altLang="ko-KR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탄소 </a:t>
            </a:r>
            <a:r>
              <a:rPr lang="ko-KR" altLang="en-US" sz="2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흡수량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증대</a:t>
            </a:r>
          </a:p>
        </p:txBody>
      </p:sp>
    </p:spTree>
    <p:extLst>
      <p:ext uri="{BB962C8B-B14F-4D97-AF65-F5344CB8AC3E}">
        <p14:creationId xmlns:p14="http://schemas.microsoft.com/office/powerpoint/2010/main" val="1383369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A014CB-D9F5-A5CB-5664-4C526BCA0C4C}"/>
              </a:ext>
            </a:extLst>
          </p:cNvPr>
          <p:cNvSpPr txBox="1"/>
          <p:nvPr/>
        </p:nvSpPr>
        <p:spPr>
          <a:xfrm>
            <a:off x="1035124" y="2254895"/>
            <a:ext cx="16262276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사이트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한국수산자원공단 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https://www.fira.or.kr/fira/fira_030302.jsp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산림청 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https://www.forest.go.kr 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탄소중립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녹생성장위원회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"2030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국가온실가스감축목표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", https://2050cnc.go.kr/base/contents/view?contentsNo=11&amp;menuLevel=2&amp;menuNo=13</a:t>
            </a:r>
          </a:p>
          <a:p>
            <a:r>
              <a:rPr lang="en-US" altLang="ko-KR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"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예측을 위한 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Facebook Prophet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사용하기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", 2019.2.6, https://zzsza.github.io/data/2019/02/06/prophet/</a:t>
            </a:r>
          </a:p>
          <a:p>
            <a:endParaRPr lang="en-US" altLang="ko-KR" sz="17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논문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유혜민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박지연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송예슬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이은정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강송이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김주효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박민지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변유진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성희원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오현경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윤화영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이수현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정소영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.(2016).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한국의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갯녹음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실태 연구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응용지리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,(33),79-102.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Daisuke Muraoka. (2004). Seaweed resources as a source of carbon fixation. 3p.</a:t>
            </a:r>
          </a:p>
          <a:p>
            <a:endParaRPr lang="en-US" altLang="ko-KR" sz="17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보도자료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박경호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,"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갯녹음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퍼지는 서해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인천 앞바다 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사막화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'",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경인일보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2018.11.05</a:t>
            </a:r>
          </a:p>
          <a:p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권봉오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,"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차세대 탄소흡수원 ‘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블루카본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",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현대해양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,2022.04.13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김민성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“[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특파원 리포트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中 폭염에 아스팔트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빙하도 녹아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언제쯤 끝날까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?”, KBS, 2022.08.24</a:t>
            </a:r>
          </a:p>
          <a:p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서일원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홍수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가뭄으로 두 쪽 난 기후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극한 변화 대비해야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한국일보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2022.08.17</a:t>
            </a:r>
          </a:p>
          <a:p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강찬수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대홍수 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년뒤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말라버린 강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지구가 미쳤다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빨라진 기후재앙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중앙일보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2022.08.23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“지구 온난화 방지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2035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년이 데드라인” 강력 경고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헤럴드경제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2018.09.01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서재철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폭우 ‘생존’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운이 좋았을 뿐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서울은 ‘기후재난’ 취약 도시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한겨레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2022.08.20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윤상훈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지금 제주 바다는 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혁명적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변화를 겪고 있어요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오마이뉴스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2022.08.20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이용식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“[D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리포트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동해 오징어 옛말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수온 높은 서해서도 잡힌다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SBS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뉴스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2022.08.01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안지현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"[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퍼센트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20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뒤 한국 여름 길이 증가율 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35%…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폭우가 남긴 숙제 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기후 위기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'", 2022.08.21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윤슬기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"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전세계 곳곳 덮친 폭염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가뭄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현실된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기후 재난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'", 2022.08.24</a:t>
            </a:r>
          </a:p>
          <a:p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김경목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"'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동해가 죽어간다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갯녹음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 면적 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51.2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％ 서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남해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제주보다 높아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", 2018.08.29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강동우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"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기후변화 대안 제주형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맹그로브숲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‘시동’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", 2022.08.23</a:t>
            </a:r>
          </a:p>
          <a:p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김성규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"[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세계를 보다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지역에 폭염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폭우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복합재난이 온다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", 2022.08.14</a:t>
            </a:r>
          </a:p>
          <a:p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권순일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"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하버드대 과학자 “기후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변화→농작물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영양소 </a:t>
            </a:r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결핍→인류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몰락”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", 2022.08.28</a:t>
            </a:r>
          </a:p>
          <a:p>
            <a:r>
              <a:rPr lang="ko-KR" altLang="en-US" sz="1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박유빈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"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이상기후로 면화 생산까지 감소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 </a:t>
            </a:r>
            <a:r>
              <a:rPr lang="ko-KR" altLang="en-US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면 가격도 오르나</a:t>
            </a:r>
            <a:r>
              <a:rPr lang="en-US" altLang="ko-KR" sz="1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", 2022.08.21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ED34278-EC09-B95B-6603-5B787F36C551}"/>
              </a:ext>
            </a:extLst>
          </p:cNvPr>
          <p:cNvSpPr txBox="1"/>
          <p:nvPr/>
        </p:nvSpPr>
        <p:spPr>
          <a:xfrm>
            <a:off x="1035124" y="1055985"/>
            <a:ext cx="422267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참고 자료</a:t>
            </a:r>
            <a:endParaRPr lang="en-US" sz="6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266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28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272828" y="1866900"/>
            <a:ext cx="5326708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2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감사합니다 </a:t>
            </a:r>
            <a:r>
              <a:rPr lang="en-US" altLang="ko-KR" sz="8000" kern="0" spc="-2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:)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394E7AA-FFCF-6D7E-46A6-4C50CC05721F}"/>
              </a:ext>
            </a:extLst>
          </p:cNvPr>
          <p:cNvCxnSpPr/>
          <p:nvPr/>
        </p:nvCxnSpPr>
        <p:spPr>
          <a:xfrm>
            <a:off x="1219200" y="3263167"/>
            <a:ext cx="60180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7">
            <a:extLst>
              <a:ext uri="{FF2B5EF4-FFF2-40B4-BE49-F238E27FC236}">
                <a16:creationId xmlns:a16="http://schemas.microsoft.com/office/drawing/2014/main" id="{C5D4B5B3-0297-1E91-577B-FB5D6FA05AE0}"/>
              </a:ext>
            </a:extLst>
          </p:cNvPr>
          <p:cNvSpPr txBox="1"/>
          <p:nvPr/>
        </p:nvSpPr>
        <p:spPr>
          <a:xfrm>
            <a:off x="12192000" y="6799681"/>
            <a:ext cx="4550232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800" dirty="0">
                <a:solidFill>
                  <a:srgbClr val="F4F8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END</a:t>
            </a:r>
            <a:endParaRPr 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94C2D5-6734-F9D7-681B-4F9281B4E6E7}"/>
              </a:ext>
            </a:extLst>
          </p:cNvPr>
          <p:cNvSpPr txBox="1"/>
          <p:nvPr/>
        </p:nvSpPr>
        <p:spPr>
          <a:xfrm>
            <a:off x="1914509" y="7815344"/>
            <a:ext cx="27398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손호진</a:t>
            </a:r>
            <a:r>
              <a:rPr lang="en-US" altLang="ko-KR" sz="220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, </a:t>
            </a:r>
            <a:r>
              <a:rPr lang="ko-KR" altLang="en-US" sz="2200" dirty="0" err="1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이철민</a:t>
            </a:r>
            <a:r>
              <a:rPr lang="en-US" altLang="ko-KR" sz="220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,</a:t>
            </a:r>
            <a:r>
              <a:rPr lang="ko-KR" altLang="en-US" sz="220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김유림</a:t>
            </a:r>
            <a:endParaRPr lang="en-US" altLang="ko-KR" sz="2200" dirty="0">
              <a:solidFill>
                <a:schemeClr val="bg1"/>
              </a:solidFill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김미진</a:t>
            </a:r>
            <a:r>
              <a:rPr lang="en-US" altLang="ko-KR" sz="220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김수현</a:t>
            </a:r>
            <a:r>
              <a:rPr lang="en-US" altLang="ko-KR" sz="220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김효연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695804-5EE2-6898-8A5E-0C62033BB7F7}"/>
              </a:ext>
            </a:extLst>
          </p:cNvPr>
          <p:cNvGrpSpPr/>
          <p:nvPr/>
        </p:nvGrpSpPr>
        <p:grpSpPr>
          <a:xfrm>
            <a:off x="1272828" y="7245957"/>
            <a:ext cx="4077662" cy="569387"/>
            <a:chOff x="1027818" y="1163384"/>
            <a:chExt cx="4077662" cy="569387"/>
          </a:xfrm>
        </p:grpSpPr>
        <p:sp>
          <p:nvSpPr>
            <p:cNvPr id="4" name="Object 11">
              <a:extLst>
                <a:ext uri="{FF2B5EF4-FFF2-40B4-BE49-F238E27FC236}">
                  <a16:creationId xmlns:a16="http://schemas.microsoft.com/office/drawing/2014/main" id="{101A573E-45C3-4304-0B01-810A39589D91}"/>
                </a:ext>
              </a:extLst>
            </p:cNvPr>
            <p:cNvSpPr txBox="1"/>
            <p:nvPr/>
          </p:nvSpPr>
          <p:spPr>
            <a:xfrm>
              <a:off x="1669499" y="1163384"/>
              <a:ext cx="3435981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100" dirty="0" err="1">
                  <a:solidFill>
                    <a:srgbClr val="F3F8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숲퍼히어로</a:t>
              </a:r>
              <a:r>
                <a:rPr lang="ko-KR" altLang="en-US" sz="3100" dirty="0">
                  <a:solidFill>
                    <a:srgbClr val="F3F8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🐱‍🏍</a:t>
              </a:r>
            </a:p>
          </p:txBody>
        </p: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021A6BF7-4055-A66C-1714-71709F84AEF1}"/>
                </a:ext>
              </a:extLst>
            </p:cNvPr>
            <p:cNvGrpSpPr/>
            <p:nvPr/>
          </p:nvGrpSpPr>
          <p:grpSpPr>
            <a:xfrm>
              <a:off x="1076804" y="1208677"/>
              <a:ext cx="478802" cy="478802"/>
              <a:chOff x="1076804" y="1208677"/>
              <a:chExt cx="478802" cy="478802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1CA023BE-D07D-93B6-83A3-7806ABAA1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76804" y="1208677"/>
                <a:ext cx="478802" cy="478802"/>
              </a:xfrm>
              <a:prstGeom prst="rect">
                <a:avLst/>
              </a:prstGeom>
            </p:spPr>
          </p:pic>
        </p:grpSp>
        <p:sp>
          <p:nvSpPr>
            <p:cNvPr id="7" name="Object 15">
              <a:extLst>
                <a:ext uri="{FF2B5EF4-FFF2-40B4-BE49-F238E27FC236}">
                  <a16:creationId xmlns:a16="http://schemas.microsoft.com/office/drawing/2014/main" id="{C491E2A5-3712-4D96-DC82-4261B6F27CDD}"/>
                </a:ext>
              </a:extLst>
            </p:cNvPr>
            <p:cNvSpPr txBox="1"/>
            <p:nvPr/>
          </p:nvSpPr>
          <p:spPr>
            <a:xfrm>
              <a:off x="1027818" y="1210425"/>
              <a:ext cx="576773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500" dirty="0">
                  <a:solidFill>
                    <a:srgbClr val="4284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RoundOTF ExtraBold" pitchFamily="34" charset="0"/>
                </a:rPr>
                <a:t>T</a:t>
              </a:r>
              <a:endPara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91942A-1C71-7F8F-54E4-5575BFF606A7}"/>
              </a:ext>
            </a:extLst>
          </p:cNvPr>
          <p:cNvGrpSpPr/>
          <p:nvPr/>
        </p:nvGrpSpPr>
        <p:grpSpPr>
          <a:xfrm>
            <a:off x="0" y="266700"/>
            <a:ext cx="18287999" cy="9753600"/>
            <a:chOff x="213833" y="190511"/>
            <a:chExt cx="17838726" cy="96048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5B3401-8621-50F7-0AB0-18EE9825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375" y="2952750"/>
              <a:ext cx="7867650" cy="135255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FDB63CD-5A13-0C94-8A99-0F011D5E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0200" y="4145423"/>
              <a:ext cx="7839075" cy="13811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41DEE1B-0A22-16DB-3B14-3D705FD8D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0533" y="190511"/>
              <a:ext cx="7943850" cy="14001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1D30EE1-7C78-F215-CCE1-ABB47FABC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1752" y="7886700"/>
              <a:ext cx="7924800" cy="13716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FFB2150-105C-3EB7-9D70-E020D7A6C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28652" y="2738715"/>
              <a:ext cx="7886700" cy="135255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5383785-68CC-1C4E-E25F-A64AFB64F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47858" y="4191000"/>
              <a:ext cx="7896225" cy="13335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B076F4-6C6C-6524-318A-2B2E4F3F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325" y="733425"/>
              <a:ext cx="7915275" cy="14382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336109-FB24-C4E1-21C3-6D29BC9E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97336" y="1367093"/>
              <a:ext cx="7924800" cy="139065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51C055F-E867-78E0-E72E-E7ABEB04B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05600" y="8366577"/>
              <a:ext cx="7943850" cy="14287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B41516-6D4B-AF1C-58ED-846987B36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3833" y="5429250"/>
              <a:ext cx="7886700" cy="13906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2C1D6A3-6BE4-7FB9-BB47-BF2BF55A3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108709" y="5293085"/>
              <a:ext cx="7943850" cy="13811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D44750-251F-0F8A-77B4-A94E573F1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72227" y="1762125"/>
              <a:ext cx="7934325" cy="140017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9CC7CF9-96BA-F397-C7C7-2C45914DC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3200" y="6648450"/>
              <a:ext cx="7934325" cy="13906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C2A673-671E-626B-C87D-F9384093B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590552" y="6913166"/>
              <a:ext cx="7924800" cy="1371600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9070D0-1284-0A4A-587A-2075125BE00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199" y="2978502"/>
            <a:ext cx="19202399" cy="40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35124" y="1055985"/>
            <a:ext cx="422267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01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주제 선정 배경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06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057" name="Object 5">
            <a:extLst>
              <a:ext uri="{FF2B5EF4-FFF2-40B4-BE49-F238E27FC236}">
                <a16:creationId xmlns:a16="http://schemas.microsoft.com/office/drawing/2014/main" id="{2D3814DD-C53B-E43D-D893-8F369027AE95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CB1803C-804A-6D22-0113-34D654F5BEED}"/>
              </a:ext>
            </a:extLst>
          </p:cNvPr>
          <p:cNvSpPr txBox="1"/>
          <p:nvPr/>
        </p:nvSpPr>
        <p:spPr>
          <a:xfrm>
            <a:off x="1005553" y="2296630"/>
            <a:ext cx="61545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2050 </a:t>
            </a:r>
            <a:r>
              <a:rPr lang="ko-KR" altLang="en-US" sz="36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탄소 중립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F556294-C463-8101-ED64-28DFDAE6FB33}"/>
              </a:ext>
            </a:extLst>
          </p:cNvPr>
          <p:cNvGrpSpPr/>
          <p:nvPr/>
        </p:nvGrpSpPr>
        <p:grpSpPr>
          <a:xfrm>
            <a:off x="1866900" y="3454650"/>
            <a:ext cx="6781800" cy="5471971"/>
            <a:chOff x="3886200" y="3176729"/>
            <a:chExt cx="6781800" cy="5471971"/>
          </a:xfrm>
        </p:grpSpPr>
        <p:grpSp>
          <p:nvGrpSpPr>
            <p:cNvPr id="18" name="그룹 1002">
              <a:extLst>
                <a:ext uri="{FF2B5EF4-FFF2-40B4-BE49-F238E27FC236}">
                  <a16:creationId xmlns:a16="http://schemas.microsoft.com/office/drawing/2014/main" id="{47A4BED7-6CD7-2FE5-F986-2D1F39818AAC}"/>
                </a:ext>
              </a:extLst>
            </p:cNvPr>
            <p:cNvGrpSpPr/>
            <p:nvPr/>
          </p:nvGrpSpPr>
          <p:grpSpPr>
            <a:xfrm>
              <a:off x="3886200" y="3176729"/>
              <a:ext cx="6781800" cy="5471971"/>
              <a:chOff x="962142" y="4847216"/>
              <a:chExt cx="3247699" cy="2642475"/>
            </a:xfrm>
          </p:grpSpPr>
          <p:pic>
            <p:nvPicPr>
              <p:cNvPr id="20" name="Object 10">
                <a:extLst>
                  <a:ext uri="{FF2B5EF4-FFF2-40B4-BE49-F238E27FC236}">
                    <a16:creationId xmlns:a16="http://schemas.microsoft.com/office/drawing/2014/main" id="{87AAD676-3A5B-9EEE-CCE8-7DB06B718C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l="22423" t="21371" r="20233" b="22745"/>
              <a:stretch/>
            </p:blipFill>
            <p:spPr>
              <a:xfrm>
                <a:off x="962142" y="4847216"/>
                <a:ext cx="3247699" cy="2642475"/>
              </a:xfrm>
              <a:prstGeom prst="rect">
                <a:avLst/>
              </a:prstGeom>
            </p:spPr>
          </p:pic>
          <p:pic>
            <p:nvPicPr>
              <p:cNvPr id="21" name="Object 11">
                <a:extLst>
                  <a:ext uri="{FF2B5EF4-FFF2-40B4-BE49-F238E27FC236}">
                    <a16:creationId xmlns:a16="http://schemas.microsoft.com/office/drawing/2014/main" id="{A782AB66-1954-3370-0B9F-AEE9BFD4E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5124" y="5171429"/>
                <a:ext cx="2947339" cy="206988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5E812-3346-D626-38DB-AF537D8BB011}"/>
                </a:ext>
              </a:extLst>
            </p:cNvPr>
            <p:cNvSpPr txBox="1"/>
            <p:nvPr/>
          </p:nvSpPr>
          <p:spPr>
            <a:xfrm>
              <a:off x="4502175" y="4732439"/>
              <a:ext cx="5227439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대기 중 온실가스 농도가 증가하지 않게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탄소의 순 배출량이 “</a:t>
              </a:r>
              <a:r>
                <a:rPr lang="en-US" altLang="ko-KR" sz="2600" b="0" i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”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되도록 하는 것</a:t>
              </a:r>
              <a:endParaRPr lang="ko-KR" altLang="en-US" sz="24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BBBF072-4D93-0048-E01A-11180ADBDFCC}"/>
                </a:ext>
              </a:extLst>
            </p:cNvPr>
            <p:cNvGrpSpPr/>
            <p:nvPr/>
          </p:nvGrpSpPr>
          <p:grpSpPr>
            <a:xfrm>
              <a:off x="5629996" y="3455303"/>
              <a:ext cx="2971800" cy="735118"/>
              <a:chOff x="1035124" y="3128257"/>
              <a:chExt cx="2572864" cy="513826"/>
            </a:xfrm>
          </p:grpSpPr>
          <p:grpSp>
            <p:nvGrpSpPr>
              <p:cNvPr id="24" name="그룹 1001">
                <a:extLst>
                  <a:ext uri="{FF2B5EF4-FFF2-40B4-BE49-F238E27FC236}">
                    <a16:creationId xmlns:a16="http://schemas.microsoft.com/office/drawing/2014/main" id="{2BBB07EF-3074-62BC-1FD2-21715E5FEFFC}"/>
                  </a:ext>
                </a:extLst>
              </p:cNvPr>
              <p:cNvGrpSpPr/>
              <p:nvPr/>
            </p:nvGrpSpPr>
            <p:grpSpPr>
              <a:xfrm>
                <a:off x="1035124" y="3128257"/>
                <a:ext cx="2572864" cy="513826"/>
                <a:chOff x="1035124" y="3128259"/>
                <a:chExt cx="2572864" cy="513827"/>
              </a:xfrm>
            </p:grpSpPr>
            <p:pic>
              <p:nvPicPr>
                <p:cNvPr id="27" name="Object 7">
                  <a:extLst>
                    <a:ext uri="{FF2B5EF4-FFF2-40B4-BE49-F238E27FC236}">
                      <a16:creationId xmlns:a16="http://schemas.microsoft.com/office/drawing/2014/main" id="{3F0E3BAA-CF91-BEC9-04B5-EE622BA8D5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35124" y="3128259"/>
                  <a:ext cx="2572864" cy="513827"/>
                </a:xfrm>
                <a:prstGeom prst="rect">
                  <a:avLst/>
                </a:prstGeom>
              </p:spPr>
            </p:pic>
          </p:grpSp>
          <p:sp>
            <p:nvSpPr>
              <p:cNvPr id="25" name="Object 10">
                <a:extLst>
                  <a:ext uri="{FF2B5EF4-FFF2-40B4-BE49-F238E27FC236}">
                    <a16:creationId xmlns:a16="http://schemas.microsoft.com/office/drawing/2014/main" id="{CF6C3C52-3614-518B-266B-9A34CE340F9F}"/>
                  </a:ext>
                </a:extLst>
              </p:cNvPr>
              <p:cNvSpPr txBox="1"/>
              <p:nvPr/>
            </p:nvSpPr>
            <p:spPr>
              <a:xfrm>
                <a:off x="1162571" y="3180799"/>
                <a:ext cx="2317970" cy="40874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rgbClr val="FFFFF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Bold" pitchFamily="34" charset="0"/>
                  </a:rPr>
                  <a:t>탄소 중립</a:t>
                </a:r>
                <a:endParaRPr 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E2812-A3DE-4656-0FBA-26E7D7B9053A}"/>
                </a:ext>
              </a:extLst>
            </p:cNvPr>
            <p:cNvSpPr txBox="1"/>
            <p:nvPr/>
          </p:nvSpPr>
          <p:spPr>
            <a:xfrm>
              <a:off x="4301397" y="6427463"/>
              <a:ext cx="562899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탄소 순 배출 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 (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탄소 배출량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- (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탄소 </a:t>
              </a:r>
              <a:r>
                <a:rPr lang="ko-KR" altLang="en-US" sz="24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흡수량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  <a:p>
              <a:pPr algn="ctr"/>
              <a:r>
                <a:rPr lang="ko-KR" altLang="en-US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즉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탄소 배출량</a:t>
              </a:r>
              <a:r>
                <a:rPr lang="en-US" altLang="ko-KR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ko-KR" altLang="en-US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탄소 </a:t>
              </a:r>
              <a:r>
                <a:rPr lang="ko-KR" altLang="en-US" sz="24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흡수량</a:t>
              </a:r>
              <a:endPara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9AD072-DD8E-9116-44D5-964EC05293FC}"/>
              </a:ext>
            </a:extLst>
          </p:cNvPr>
          <p:cNvGrpSpPr/>
          <p:nvPr/>
        </p:nvGrpSpPr>
        <p:grpSpPr>
          <a:xfrm>
            <a:off x="10363199" y="3529977"/>
            <a:ext cx="5905501" cy="5321315"/>
            <a:chOff x="1779786" y="3551300"/>
            <a:chExt cx="5905501" cy="532131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8A69809-BE94-4D9E-9D78-FD1E9404A0C2}"/>
                </a:ext>
              </a:extLst>
            </p:cNvPr>
            <p:cNvGrpSpPr/>
            <p:nvPr/>
          </p:nvGrpSpPr>
          <p:grpSpPr>
            <a:xfrm>
              <a:off x="1779787" y="3551300"/>
              <a:ext cx="5905500" cy="1398478"/>
              <a:chOff x="4038600" y="3848101"/>
              <a:chExt cx="6154592" cy="4286258"/>
            </a:xfrm>
          </p:grpSpPr>
          <p:pic>
            <p:nvPicPr>
              <p:cNvPr id="19" name="Object 11">
                <a:extLst>
                  <a:ext uri="{FF2B5EF4-FFF2-40B4-BE49-F238E27FC236}">
                    <a16:creationId xmlns:a16="http://schemas.microsoft.com/office/drawing/2014/main" id="{E9599CB6-94D2-8B4A-6F8F-65889C589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38600" y="3848101"/>
                <a:ext cx="6154592" cy="4286258"/>
              </a:xfrm>
              <a:prstGeom prst="rect">
                <a:avLst/>
              </a:prstGeom>
              <a:effectLst>
                <a:outerShdw blurRad="127000" sx="101000" sy="101000" algn="ctr" rotWithShape="0">
                  <a:prstClr val="black">
                    <a:alpha val="12000"/>
                  </a:prstClr>
                </a:outerShdw>
              </a:effec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F66011-40DF-C64B-04CA-7BB5067A7F14}"/>
                  </a:ext>
                </a:extLst>
              </p:cNvPr>
              <p:cNvSpPr txBox="1"/>
              <p:nvPr/>
            </p:nvSpPr>
            <p:spPr>
              <a:xfrm>
                <a:off x="4355920" y="4126380"/>
                <a:ext cx="5519951" cy="3678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지구의 온도가 </a:t>
                </a:r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℃ 이상 상승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할 경우</a:t>
                </a:r>
                <a:endParaRPr lang="en-US" altLang="ko-KR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폭염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한파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폭우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등 </a:t>
                </a:r>
                <a:endParaRPr lang="en-US" altLang="ko-KR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인간이 감당할 수 없는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자연재해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 발생</a:t>
                </a:r>
                <a:endPara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6CC5E86-5D83-3CE0-E593-B75C6F88ADFE}"/>
                </a:ext>
              </a:extLst>
            </p:cNvPr>
            <p:cNvGrpSpPr/>
            <p:nvPr/>
          </p:nvGrpSpPr>
          <p:grpSpPr>
            <a:xfrm>
              <a:off x="1779786" y="5512718"/>
              <a:ext cx="5905500" cy="1398478"/>
              <a:chOff x="4038600" y="3848101"/>
              <a:chExt cx="6154592" cy="4286258"/>
            </a:xfrm>
          </p:grpSpPr>
          <p:pic>
            <p:nvPicPr>
              <p:cNvPr id="14" name="Object 11">
                <a:extLst>
                  <a:ext uri="{FF2B5EF4-FFF2-40B4-BE49-F238E27FC236}">
                    <a16:creationId xmlns:a16="http://schemas.microsoft.com/office/drawing/2014/main" id="{BA36E4E5-5001-9B7F-B620-B4D97ECCA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38600" y="3848101"/>
                <a:ext cx="6154592" cy="4286258"/>
              </a:xfrm>
              <a:prstGeom prst="rect">
                <a:avLst/>
              </a:prstGeom>
              <a:effectLst>
                <a:outerShdw blurRad="127000" sx="101000" sy="101000" algn="ctr" rotWithShape="0">
                  <a:srgbClr val="000000">
                    <a:alpha val="12000"/>
                  </a:srgbClr>
                </a:outerShdw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6D8FD7-2EB8-6CB7-F142-4EDD903757C4}"/>
                  </a:ext>
                </a:extLst>
              </p:cNvPr>
              <p:cNvSpPr txBox="1"/>
              <p:nvPr/>
            </p:nvSpPr>
            <p:spPr>
              <a:xfrm>
                <a:off x="4355920" y="4126380"/>
                <a:ext cx="5519951" cy="3678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상승온도를 </a:t>
                </a:r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1.5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℃로 제한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할 경우</a:t>
                </a:r>
                <a:endParaRPr lang="en-US" altLang="ko-KR" sz="24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생물 다양성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건강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경계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식량 안보 등에 대한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위험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 </a:t>
                </a:r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℃ 상승일때 보다 대폭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감소</a:t>
                </a:r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5D2B27C-249A-A26E-D368-90A0152DC881}"/>
                </a:ext>
              </a:extLst>
            </p:cNvPr>
            <p:cNvGrpSpPr/>
            <p:nvPr/>
          </p:nvGrpSpPr>
          <p:grpSpPr>
            <a:xfrm>
              <a:off x="1779786" y="7474137"/>
              <a:ext cx="5905500" cy="1398478"/>
              <a:chOff x="4038600" y="3848101"/>
              <a:chExt cx="6154592" cy="4286258"/>
            </a:xfrm>
          </p:grpSpPr>
          <p:pic>
            <p:nvPicPr>
              <p:cNvPr id="12" name="Object 11">
                <a:extLst>
                  <a:ext uri="{FF2B5EF4-FFF2-40B4-BE49-F238E27FC236}">
                    <a16:creationId xmlns:a16="http://schemas.microsoft.com/office/drawing/2014/main" id="{57E5DD27-6E28-33AA-D234-3191B85C3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38600" y="3848101"/>
                <a:ext cx="6154592" cy="4286258"/>
              </a:xfrm>
              <a:prstGeom prst="rect">
                <a:avLst/>
              </a:prstGeom>
              <a:effectLst>
                <a:outerShdw blurRad="127000" sx="101000" sy="101000" algn="ctr" rotWithShape="0">
                  <a:prstClr val="black">
                    <a:alpha val="12000"/>
                  </a:prstClr>
                </a:outerShdw>
              </a:effec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A67EB4-3EB6-5F3B-970F-B143EF879E32}"/>
                  </a:ext>
                </a:extLst>
              </p:cNvPr>
              <p:cNvSpPr txBox="1"/>
              <p:nvPr/>
            </p:nvSpPr>
            <p:spPr>
              <a:xfrm>
                <a:off x="4355920" y="4126380"/>
                <a:ext cx="5519951" cy="3678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현재의 상황에서 지구 온도 상승을</a:t>
                </a:r>
                <a:endParaRPr lang="en-US" altLang="ko-KR" sz="2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1.5</a:t>
                </a:r>
                <a:r>
                  <a:rPr lang="ko-KR" altLang="en-US" sz="24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℃ 이내로 억제하기 위해서는 </a:t>
                </a:r>
                <a:endParaRPr lang="en-US" altLang="ko-KR" sz="2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2400" b="0" i="0" dirty="0">
                    <a:effectLst/>
                    <a:highlight>
                      <a:srgbClr val="FFFF00"/>
                    </a:highlight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2050</a:t>
                </a:r>
                <a:r>
                  <a:rPr lang="ko-KR" altLang="en-US" sz="2400" b="0" i="0" dirty="0">
                    <a:effectLst/>
                    <a:highlight>
                      <a:srgbClr val="FFFF00"/>
                    </a:highlight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년까지</a:t>
                </a:r>
                <a:r>
                  <a:rPr lang="ko-KR" altLang="en-US" sz="2400" b="0" i="0" dirty="0">
                    <a:effectLst/>
                    <a:highlight>
                      <a:srgbClr val="FFFF00"/>
                    </a:highlight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2400" b="0" i="0" dirty="0">
                    <a:effectLst/>
                    <a:highlight>
                      <a:srgbClr val="FFFF00"/>
                    </a:highlight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탄소 중립을 달성해야 함</a:t>
                </a:r>
                <a:endParaRPr lang="ko-KR" altLang="en-US" sz="2400" dirty="0">
                  <a:highlight>
                    <a:srgbClr val="FFFF00"/>
                  </a:highligh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C925BB29-1547-C493-FED2-569CA5C815AD}"/>
                </a:ext>
              </a:extLst>
            </p:cNvPr>
            <p:cNvCxnSpPr>
              <a:stCxn id="19" idx="2"/>
              <a:endCxn id="14" idx="0"/>
            </p:cNvCxnSpPr>
            <p:nvPr/>
          </p:nvCxnSpPr>
          <p:spPr>
            <a:xfrm flipH="1">
              <a:off x="4732536" y="4949778"/>
              <a:ext cx="1" cy="562940"/>
            </a:xfrm>
            <a:prstGeom prst="straightConnector1">
              <a:avLst/>
            </a:prstGeom>
            <a:ln w="57150">
              <a:solidFill>
                <a:srgbClr val="17355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DBF4199-1D28-516B-2B84-7F8CEF45ABFC}"/>
                </a:ext>
              </a:extLst>
            </p:cNvPr>
            <p:cNvCxnSpPr>
              <a:cxnSpLocks/>
              <a:stCxn id="14" idx="2"/>
              <a:endCxn id="12" idx="0"/>
            </p:cNvCxnSpPr>
            <p:nvPr/>
          </p:nvCxnSpPr>
          <p:spPr>
            <a:xfrm>
              <a:off x="4732536" y="6911196"/>
              <a:ext cx="0" cy="562941"/>
            </a:xfrm>
            <a:prstGeom prst="straightConnector1">
              <a:avLst/>
            </a:prstGeom>
            <a:ln w="57150">
              <a:solidFill>
                <a:srgbClr val="17355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262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35124" y="1055985"/>
            <a:ext cx="422267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01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주제 선정 배경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08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grpSp>
        <p:nvGrpSpPr>
          <p:cNvPr id="1019" name="그룹 1018">
            <a:extLst>
              <a:ext uri="{FF2B5EF4-FFF2-40B4-BE49-F238E27FC236}">
                <a16:creationId xmlns:a16="http://schemas.microsoft.com/office/drawing/2014/main" id="{CEF17FD9-CE40-28E9-B4C6-85840740AA69}"/>
              </a:ext>
            </a:extLst>
          </p:cNvPr>
          <p:cNvGrpSpPr/>
          <p:nvPr/>
        </p:nvGrpSpPr>
        <p:grpSpPr>
          <a:xfrm>
            <a:off x="0" y="4913168"/>
            <a:ext cx="11353800" cy="2744932"/>
            <a:chOff x="8480506" y="4033641"/>
            <a:chExt cx="11353800" cy="2744932"/>
          </a:xfrm>
        </p:grpSpPr>
        <p:grpSp>
          <p:nvGrpSpPr>
            <p:cNvPr id="1000" name="그룹 999">
              <a:extLst>
                <a:ext uri="{FF2B5EF4-FFF2-40B4-BE49-F238E27FC236}">
                  <a16:creationId xmlns:a16="http://schemas.microsoft.com/office/drawing/2014/main" id="{AC5DAAEE-ECD8-DAB1-CCB2-EB9BFC80B264}"/>
                </a:ext>
              </a:extLst>
            </p:cNvPr>
            <p:cNvGrpSpPr/>
            <p:nvPr/>
          </p:nvGrpSpPr>
          <p:grpSpPr>
            <a:xfrm>
              <a:off x="8480506" y="4033641"/>
              <a:ext cx="11353800" cy="2744932"/>
              <a:chOff x="8358147" y="4008447"/>
              <a:chExt cx="11353800" cy="2744932"/>
            </a:xfrm>
          </p:grpSpPr>
          <p:grpSp>
            <p:nvGrpSpPr>
              <p:cNvPr id="20" name="그룹 1002">
                <a:extLst>
                  <a:ext uri="{FF2B5EF4-FFF2-40B4-BE49-F238E27FC236}">
                    <a16:creationId xmlns:a16="http://schemas.microsoft.com/office/drawing/2014/main" id="{245292F3-E152-DAEB-BFD2-23C1062686EB}"/>
                  </a:ext>
                </a:extLst>
              </p:cNvPr>
              <p:cNvGrpSpPr/>
              <p:nvPr/>
            </p:nvGrpSpPr>
            <p:grpSpPr>
              <a:xfrm>
                <a:off x="8358147" y="4008447"/>
                <a:ext cx="11353800" cy="2744932"/>
                <a:chOff x="-380755" y="4320916"/>
                <a:chExt cx="5534285" cy="4728524"/>
              </a:xfrm>
            </p:grpSpPr>
            <p:pic>
              <p:nvPicPr>
                <p:cNvPr id="22" name="Object 6">
                  <a:extLst>
                    <a:ext uri="{FF2B5EF4-FFF2-40B4-BE49-F238E27FC236}">
                      <a16:creationId xmlns:a16="http://schemas.microsoft.com/office/drawing/2014/main" id="{2730532C-4F2C-3960-03E7-89435B1D30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380755" y="4320916"/>
                  <a:ext cx="5534285" cy="4728524"/>
                </a:xfrm>
                <a:prstGeom prst="rect">
                  <a:avLst/>
                </a:prstGeom>
              </p:spPr>
            </p:pic>
            <p:pic>
              <p:nvPicPr>
                <p:cNvPr id="24" name="Object 7">
                  <a:extLst>
                    <a:ext uri="{FF2B5EF4-FFF2-40B4-BE49-F238E27FC236}">
                      <a16:creationId xmlns:a16="http://schemas.microsoft.com/office/drawing/2014/main" id="{10FC4797-8EB0-4A4F-9EB7-66FD9C70B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35124" y="5171429"/>
                  <a:ext cx="2679578" cy="2364262"/>
                </a:xfrm>
                <a:prstGeom prst="rect">
                  <a:avLst/>
                </a:prstGeom>
              </p:spPr>
            </p:pic>
          </p:grpSp>
          <p:sp>
            <p:nvSpPr>
              <p:cNvPr id="996" name="TextBox 995">
                <a:extLst>
                  <a:ext uri="{FF2B5EF4-FFF2-40B4-BE49-F238E27FC236}">
                    <a16:creationId xmlns:a16="http://schemas.microsoft.com/office/drawing/2014/main" id="{7EFD47A7-4569-4535-DF97-B25BD593ED5B}"/>
                  </a:ext>
                </a:extLst>
              </p:cNvPr>
              <p:cNvSpPr txBox="1"/>
              <p:nvPr/>
            </p:nvSpPr>
            <p:spPr>
              <a:xfrm>
                <a:off x="11524163" y="4761225"/>
                <a:ext cx="523597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600" dirty="0">
                    <a:latin typeface="netmarble Light" panose="02020403020101020101" pitchFamily="18" charset="-127"/>
                    <a:ea typeface="netmarble Light" panose="02020403020101020101" pitchFamily="18" charset="-127"/>
                  </a:rPr>
                  <a:t>화석연료나 자동차 매연 등 지구가열화의 원인인 나쁜 탄소</a:t>
                </a:r>
              </a:p>
            </p:txBody>
          </p:sp>
          <p:pic>
            <p:nvPicPr>
              <p:cNvPr id="998" name="그림 997">
                <a:extLst>
                  <a:ext uri="{FF2B5EF4-FFF2-40B4-BE49-F238E27FC236}">
                    <a16:creationId xmlns:a16="http://schemas.microsoft.com/office/drawing/2014/main" id="{8D16E0DE-B379-B820-7CBA-B6EC07F05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2336" b="36688"/>
              <a:stretch/>
            </p:blipFill>
            <p:spPr>
              <a:xfrm>
                <a:off x="9315622" y="4284564"/>
                <a:ext cx="1816612" cy="1828800"/>
              </a:xfrm>
              <a:prstGeom prst="rect">
                <a:avLst/>
              </a:prstGeom>
            </p:spPr>
          </p:pic>
        </p:grpSp>
        <p:sp>
          <p:nvSpPr>
            <p:cNvPr id="1016" name="TextBox 1015">
              <a:extLst>
                <a:ext uri="{FF2B5EF4-FFF2-40B4-BE49-F238E27FC236}">
                  <a16:creationId xmlns:a16="http://schemas.microsoft.com/office/drawing/2014/main" id="{1F0ACDA2-22FA-66C8-3982-FEA7295389A4}"/>
                </a:ext>
              </a:extLst>
            </p:cNvPr>
            <p:cNvSpPr txBox="1"/>
            <p:nvPr/>
          </p:nvSpPr>
          <p:spPr>
            <a:xfrm>
              <a:off x="11663845" y="4225666"/>
              <a:ext cx="13468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블랙카본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020" name="그룹 1019">
            <a:extLst>
              <a:ext uri="{FF2B5EF4-FFF2-40B4-BE49-F238E27FC236}">
                <a16:creationId xmlns:a16="http://schemas.microsoft.com/office/drawing/2014/main" id="{66E4EC53-F5FF-7015-5B44-44F9DBC24E0D}"/>
              </a:ext>
            </a:extLst>
          </p:cNvPr>
          <p:cNvGrpSpPr/>
          <p:nvPr/>
        </p:nvGrpSpPr>
        <p:grpSpPr>
          <a:xfrm>
            <a:off x="0" y="6659016"/>
            <a:ext cx="11512646" cy="2744932"/>
            <a:chOff x="8480506" y="6214089"/>
            <a:chExt cx="11512646" cy="2744932"/>
          </a:xfrm>
        </p:grpSpPr>
        <p:grpSp>
          <p:nvGrpSpPr>
            <p:cNvPr id="1006" name="그룹 1005">
              <a:extLst>
                <a:ext uri="{FF2B5EF4-FFF2-40B4-BE49-F238E27FC236}">
                  <a16:creationId xmlns:a16="http://schemas.microsoft.com/office/drawing/2014/main" id="{F34EA72F-5602-990A-EEFB-529DF569FB34}"/>
                </a:ext>
              </a:extLst>
            </p:cNvPr>
            <p:cNvGrpSpPr/>
            <p:nvPr/>
          </p:nvGrpSpPr>
          <p:grpSpPr>
            <a:xfrm>
              <a:off x="8480506" y="6214089"/>
              <a:ext cx="11512646" cy="2744932"/>
              <a:chOff x="8358147" y="5879594"/>
              <a:chExt cx="11512646" cy="2744932"/>
            </a:xfrm>
          </p:grpSpPr>
          <p:grpSp>
            <p:nvGrpSpPr>
              <p:cNvPr id="31" name="그룹 1002">
                <a:extLst>
                  <a:ext uri="{FF2B5EF4-FFF2-40B4-BE49-F238E27FC236}">
                    <a16:creationId xmlns:a16="http://schemas.microsoft.com/office/drawing/2014/main" id="{3C8C9C58-E930-6B53-1F5A-7DBD808ECBE3}"/>
                  </a:ext>
                </a:extLst>
              </p:cNvPr>
              <p:cNvGrpSpPr/>
              <p:nvPr/>
            </p:nvGrpSpPr>
            <p:grpSpPr>
              <a:xfrm>
                <a:off x="8358147" y="5879594"/>
                <a:ext cx="11512646" cy="2744932"/>
                <a:chOff x="-380755" y="4007484"/>
                <a:chExt cx="5611713" cy="4728524"/>
              </a:xfrm>
            </p:grpSpPr>
            <p:pic>
              <p:nvPicPr>
                <p:cNvPr id="992" name="Object 6">
                  <a:extLst>
                    <a:ext uri="{FF2B5EF4-FFF2-40B4-BE49-F238E27FC236}">
                      <a16:creationId xmlns:a16="http://schemas.microsoft.com/office/drawing/2014/main" id="{8A26EFE9-3490-FCFF-AEE4-0F9F86C2C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380755" y="4007484"/>
                  <a:ext cx="5611713" cy="4728524"/>
                </a:xfrm>
                <a:prstGeom prst="rect">
                  <a:avLst/>
                </a:prstGeom>
              </p:spPr>
            </p:pic>
            <p:pic>
              <p:nvPicPr>
                <p:cNvPr id="993" name="Object 7">
                  <a:extLst>
                    <a:ext uri="{FF2B5EF4-FFF2-40B4-BE49-F238E27FC236}">
                      <a16:creationId xmlns:a16="http://schemas.microsoft.com/office/drawing/2014/main" id="{491989B5-6433-84CF-5FBB-6B1B092FA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35124" y="5171429"/>
                  <a:ext cx="2679578" cy="2364262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6029C60-3C82-875E-5717-89E7F2C5E3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8598" b="2079"/>
              <a:stretch/>
            </p:blipFill>
            <p:spPr>
              <a:xfrm>
                <a:off x="9315622" y="6375921"/>
                <a:ext cx="1816612" cy="1731163"/>
              </a:xfrm>
              <a:prstGeom prst="rect">
                <a:avLst/>
              </a:prstGeom>
            </p:spPr>
          </p:pic>
          <p:sp>
            <p:nvSpPr>
              <p:cNvPr id="995" name="TextBox 994">
                <a:extLst>
                  <a:ext uri="{FF2B5EF4-FFF2-40B4-BE49-F238E27FC236}">
                    <a16:creationId xmlns:a16="http://schemas.microsoft.com/office/drawing/2014/main" id="{1BC6EC28-4C18-64DE-6294-9385AC2B7338}"/>
                  </a:ext>
                </a:extLst>
              </p:cNvPr>
              <p:cNvSpPr txBox="1"/>
              <p:nvPr/>
            </p:nvSpPr>
            <p:spPr>
              <a:xfrm>
                <a:off x="11524164" y="6805784"/>
                <a:ext cx="523597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600" dirty="0">
                    <a:latin typeface="netmarble Light" panose="02020403020101020101" pitchFamily="18" charset="-127"/>
                    <a:ea typeface="netmarble Light" panose="02020403020101020101" pitchFamily="18" charset="-127"/>
                  </a:rPr>
                  <a:t>바다 생물 및 </a:t>
                </a:r>
                <a:r>
                  <a:rPr lang="ko-KR" altLang="en-US" sz="2600" dirty="0" err="1">
                    <a:latin typeface="netmarble Light" panose="02020403020101020101" pitchFamily="18" charset="-127"/>
                    <a:ea typeface="netmarble Light" panose="02020403020101020101" pitchFamily="18" charset="-127"/>
                  </a:rPr>
                  <a:t>맹그로브</a:t>
                </a:r>
                <a:r>
                  <a:rPr lang="ko-KR" altLang="en-US" sz="2600" dirty="0">
                    <a:latin typeface="netmarble Light" panose="02020403020101020101" pitchFamily="18" charset="-127"/>
                    <a:ea typeface="netmarble Light" panose="02020403020101020101" pitchFamily="18" charset="-127"/>
                  </a:rPr>
                  <a:t> 숲 등 해양생태계가 흡수하는 탄소</a:t>
                </a:r>
                <a:endParaRPr lang="en-US" altLang="ko-KR" sz="2600" dirty="0">
                  <a:latin typeface="netmarble Light" panose="02020403020101020101" pitchFamily="18" charset="-127"/>
                  <a:ea typeface="netmarble Light" panose="02020403020101020101" pitchFamily="18" charset="-127"/>
                </a:endParaRPr>
              </a:p>
            </p:txBody>
          </p:sp>
        </p:grpSp>
        <p:sp>
          <p:nvSpPr>
            <p:cNvPr id="1017" name="TextBox 1016">
              <a:extLst>
                <a:ext uri="{FF2B5EF4-FFF2-40B4-BE49-F238E27FC236}">
                  <a16:creationId xmlns:a16="http://schemas.microsoft.com/office/drawing/2014/main" id="{4616DD04-FB43-8E53-D798-C3B51F75D62D}"/>
                </a:ext>
              </a:extLst>
            </p:cNvPr>
            <p:cNvSpPr txBox="1"/>
            <p:nvPr/>
          </p:nvSpPr>
          <p:spPr>
            <a:xfrm>
              <a:off x="11663845" y="6599929"/>
              <a:ext cx="13468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rgbClr val="4284F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블루</a:t>
              </a:r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카본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057" name="Object 5">
            <a:extLst>
              <a:ext uri="{FF2B5EF4-FFF2-40B4-BE49-F238E27FC236}">
                <a16:creationId xmlns:a16="http://schemas.microsoft.com/office/drawing/2014/main" id="{2D3814DD-C53B-E43D-D893-8F369027AE95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021B05C-A8D2-0399-FF23-088CBAF8E84D}"/>
              </a:ext>
            </a:extLst>
          </p:cNvPr>
          <p:cNvGrpSpPr/>
          <p:nvPr/>
        </p:nvGrpSpPr>
        <p:grpSpPr>
          <a:xfrm>
            <a:off x="0" y="2855768"/>
            <a:ext cx="11353800" cy="2744932"/>
            <a:chOff x="0" y="2474768"/>
            <a:chExt cx="11353800" cy="2744932"/>
          </a:xfrm>
        </p:grpSpPr>
        <p:pic>
          <p:nvPicPr>
            <p:cNvPr id="1012" name="Object 6">
              <a:extLst>
                <a:ext uri="{FF2B5EF4-FFF2-40B4-BE49-F238E27FC236}">
                  <a16:creationId xmlns:a16="http://schemas.microsoft.com/office/drawing/2014/main" id="{8B0F5A5E-0C11-C9B2-375F-FAF4C807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74768"/>
              <a:ext cx="11353800" cy="2744932"/>
            </a:xfrm>
            <a:prstGeom prst="rect">
              <a:avLst/>
            </a:prstGeom>
          </p:spPr>
        </p:pic>
        <p:pic>
          <p:nvPicPr>
            <p:cNvPr id="997" name="그림 996">
              <a:extLst>
                <a:ext uri="{FF2B5EF4-FFF2-40B4-BE49-F238E27FC236}">
                  <a16:creationId xmlns:a16="http://schemas.microsoft.com/office/drawing/2014/main" id="{CE18077C-1FD3-598C-8F96-BDF967591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8885"/>
            <a:stretch/>
          </p:blipFill>
          <p:spPr>
            <a:xfrm>
              <a:off x="957475" y="2871994"/>
              <a:ext cx="1816612" cy="1837052"/>
            </a:xfrm>
            <a:prstGeom prst="rect">
              <a:avLst/>
            </a:prstGeom>
          </p:spPr>
        </p:pic>
        <p:pic>
          <p:nvPicPr>
            <p:cNvPr id="1013" name="Object 7">
              <a:extLst>
                <a:ext uri="{FF2B5EF4-FFF2-40B4-BE49-F238E27FC236}">
                  <a16:creationId xmlns:a16="http://schemas.microsoft.com/office/drawing/2014/main" id="{68684E17-9FCD-CB66-57F1-404161D5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4731" y="3085193"/>
              <a:ext cx="5497258" cy="1372466"/>
            </a:xfrm>
            <a:prstGeom prst="rect">
              <a:avLst/>
            </a:prstGeom>
          </p:spPr>
        </p:pic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BA37FF70-CD16-AF2F-73CF-D8D47F05D3EB}"/>
                </a:ext>
              </a:extLst>
            </p:cNvPr>
            <p:cNvSpPr txBox="1"/>
            <p:nvPr/>
          </p:nvSpPr>
          <p:spPr>
            <a:xfrm>
              <a:off x="3166016" y="3344244"/>
              <a:ext cx="523597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dirty="0">
                  <a:latin typeface="netmarble Light" panose="02020403020101020101" pitchFamily="18" charset="-127"/>
                  <a:ea typeface="netmarble Light" panose="02020403020101020101" pitchFamily="18" charset="-127"/>
                </a:rPr>
                <a:t>침엽수나 열대우림 등 육상 생태계가 흡수하여 저장되는 탄소</a:t>
              </a:r>
              <a:endParaRPr lang="en-US" altLang="ko-KR" sz="2600" dirty="0">
                <a:latin typeface="netmarble Light" panose="02020403020101020101" pitchFamily="18" charset="-127"/>
                <a:ea typeface="netmarble Light" panose="02020403020101020101" pitchFamily="18" charset="-127"/>
              </a:endParaRPr>
            </a:p>
          </p:txBody>
        </p:sp>
        <p:sp>
          <p:nvSpPr>
            <p:cNvPr id="1015" name="TextBox 1014">
              <a:extLst>
                <a:ext uri="{FF2B5EF4-FFF2-40B4-BE49-F238E27FC236}">
                  <a16:creationId xmlns:a16="http://schemas.microsoft.com/office/drawing/2014/main" id="{BEC50917-037C-2781-DE9A-4B69DF846547}"/>
                </a:ext>
              </a:extLst>
            </p:cNvPr>
            <p:cNvSpPr txBox="1"/>
            <p:nvPr/>
          </p:nvSpPr>
          <p:spPr>
            <a:xfrm>
              <a:off x="3185191" y="2786547"/>
              <a:ext cx="13195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그린</a:t>
              </a:r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카본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50F22F-F6CE-99FA-A2F0-A26E33E49024}"/>
              </a:ext>
            </a:extLst>
          </p:cNvPr>
          <p:cNvGrpSpPr/>
          <p:nvPr/>
        </p:nvGrpSpPr>
        <p:grpSpPr>
          <a:xfrm>
            <a:off x="1038013" y="2095500"/>
            <a:ext cx="2971800" cy="735118"/>
            <a:chOff x="1035124" y="3128257"/>
            <a:chExt cx="2572864" cy="513826"/>
          </a:xfrm>
        </p:grpSpPr>
        <p:grpSp>
          <p:nvGrpSpPr>
            <p:cNvPr id="18" name="그룹 1001">
              <a:extLst>
                <a:ext uri="{FF2B5EF4-FFF2-40B4-BE49-F238E27FC236}">
                  <a16:creationId xmlns:a16="http://schemas.microsoft.com/office/drawing/2014/main" id="{10FC1105-21F2-A6B5-9B83-7DE5DF4D6ADE}"/>
                </a:ext>
              </a:extLst>
            </p:cNvPr>
            <p:cNvGrpSpPr/>
            <p:nvPr/>
          </p:nvGrpSpPr>
          <p:grpSpPr>
            <a:xfrm>
              <a:off x="1035124" y="3128257"/>
              <a:ext cx="2572864" cy="513826"/>
              <a:chOff x="1035124" y="3128259"/>
              <a:chExt cx="2572864" cy="513827"/>
            </a:xfrm>
          </p:grpSpPr>
          <p:pic>
            <p:nvPicPr>
              <p:cNvPr id="21" name="Object 7">
                <a:extLst>
                  <a:ext uri="{FF2B5EF4-FFF2-40B4-BE49-F238E27FC236}">
                    <a16:creationId xmlns:a16="http://schemas.microsoft.com/office/drawing/2014/main" id="{46A47A07-ACB8-EB58-A100-D1E0C0D64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5124" y="3128259"/>
                <a:ext cx="2572864" cy="513827"/>
              </a:xfrm>
              <a:prstGeom prst="rect">
                <a:avLst/>
              </a:prstGeom>
            </p:spPr>
          </p:pic>
        </p:grp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2F280CA7-3083-FB81-EAEB-EB09E2EBE64A}"/>
                </a:ext>
              </a:extLst>
            </p:cNvPr>
            <p:cNvSpPr txBox="1"/>
            <p:nvPr/>
          </p:nvSpPr>
          <p:spPr>
            <a:xfrm>
              <a:off x="1191988" y="3189204"/>
              <a:ext cx="2317970" cy="408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RoundOTF Bold" pitchFamily="34" charset="0"/>
                </a:rPr>
                <a:t>탄소의 종류</a:t>
              </a:r>
              <a:endParaRPr 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11" name="그룹 1010">
            <a:extLst>
              <a:ext uri="{FF2B5EF4-FFF2-40B4-BE49-F238E27FC236}">
                <a16:creationId xmlns:a16="http://schemas.microsoft.com/office/drawing/2014/main" id="{F4E9B252-3F8D-B047-F720-8B502168CCBA}"/>
              </a:ext>
            </a:extLst>
          </p:cNvPr>
          <p:cNvGrpSpPr/>
          <p:nvPr/>
        </p:nvGrpSpPr>
        <p:grpSpPr>
          <a:xfrm>
            <a:off x="8933296" y="2284292"/>
            <a:ext cx="8110800" cy="6453643"/>
            <a:chOff x="8840077" y="2533611"/>
            <a:chExt cx="8110800" cy="6453643"/>
          </a:xfrm>
        </p:grpSpPr>
        <p:grpSp>
          <p:nvGrpSpPr>
            <p:cNvPr id="1007" name="그룹 1006">
              <a:extLst>
                <a:ext uri="{FF2B5EF4-FFF2-40B4-BE49-F238E27FC236}">
                  <a16:creationId xmlns:a16="http://schemas.microsoft.com/office/drawing/2014/main" id="{BF3D313D-7F91-8503-5F4C-01D87D81C736}"/>
                </a:ext>
              </a:extLst>
            </p:cNvPr>
            <p:cNvGrpSpPr/>
            <p:nvPr/>
          </p:nvGrpSpPr>
          <p:grpSpPr>
            <a:xfrm>
              <a:off x="8840077" y="2533611"/>
              <a:ext cx="8110800" cy="6354000"/>
              <a:chOff x="8840077" y="2533611"/>
              <a:chExt cx="8110800" cy="6354000"/>
            </a:xfrm>
          </p:grpSpPr>
          <p:graphicFrame>
            <p:nvGraphicFramePr>
              <p:cNvPr id="994" name="차트 993">
                <a:extLst>
                  <a:ext uri="{FF2B5EF4-FFF2-40B4-BE49-F238E27FC236}">
                    <a16:creationId xmlns:a16="http://schemas.microsoft.com/office/drawing/2014/main" id="{D5B9485A-D007-3020-9D37-5F1F07E6F46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94265656"/>
                  </p:ext>
                </p:extLst>
              </p:nvPr>
            </p:nvGraphicFramePr>
            <p:xfrm>
              <a:off x="8840077" y="2533611"/>
              <a:ext cx="8110800" cy="6354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999" name="TextBox 998">
                <a:extLst>
                  <a:ext uri="{FF2B5EF4-FFF2-40B4-BE49-F238E27FC236}">
                    <a16:creationId xmlns:a16="http://schemas.microsoft.com/office/drawing/2014/main" id="{9573B18A-A541-6AC6-F76E-76656FCE4802}"/>
                  </a:ext>
                </a:extLst>
              </p:cNvPr>
              <p:cNvSpPr txBox="1"/>
              <p:nvPr/>
            </p:nvSpPr>
            <p:spPr>
              <a:xfrm>
                <a:off x="11614164" y="4727620"/>
                <a:ext cx="13789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102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억 톤</a:t>
                </a:r>
              </a:p>
            </p:txBody>
          </p:sp>
          <p:sp>
            <p:nvSpPr>
              <p:cNvPr id="1002" name="TextBox 1001">
                <a:extLst>
                  <a:ext uri="{FF2B5EF4-FFF2-40B4-BE49-F238E27FC236}">
                    <a16:creationId xmlns:a16="http://schemas.microsoft.com/office/drawing/2014/main" id="{82F46D93-7C7B-B12A-DA9E-729D0EE1AD81}"/>
                  </a:ext>
                </a:extLst>
              </p:cNvPr>
              <p:cNvSpPr txBox="1"/>
              <p:nvPr/>
            </p:nvSpPr>
            <p:spPr>
              <a:xfrm>
                <a:off x="14415209" y="4727620"/>
                <a:ext cx="13628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112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억 톤</a:t>
                </a:r>
              </a:p>
            </p:txBody>
          </p:sp>
          <p:sp>
            <p:nvSpPr>
              <p:cNvPr id="1004" name="TextBox 1003">
                <a:extLst>
                  <a:ext uri="{FF2B5EF4-FFF2-40B4-BE49-F238E27FC236}">
                    <a16:creationId xmlns:a16="http://schemas.microsoft.com/office/drawing/2014/main" id="{9591EE16-2198-787A-C177-85C1835EF102}"/>
                  </a:ext>
                </a:extLst>
              </p:cNvPr>
              <p:cNvSpPr txBox="1"/>
              <p:nvPr/>
            </p:nvSpPr>
            <p:spPr>
              <a:xfrm>
                <a:off x="11921898" y="7254697"/>
                <a:ext cx="13628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108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억 톤</a:t>
                </a:r>
              </a:p>
            </p:txBody>
          </p:sp>
          <p:sp>
            <p:nvSpPr>
              <p:cNvPr id="1005" name="TextBox 1004">
                <a:extLst>
                  <a:ext uri="{FF2B5EF4-FFF2-40B4-BE49-F238E27FC236}">
                    <a16:creationId xmlns:a16="http://schemas.microsoft.com/office/drawing/2014/main" id="{966CA807-E9C8-739D-16BC-41B839AF8B9A}"/>
                  </a:ext>
                </a:extLst>
              </p:cNvPr>
              <p:cNvSpPr txBox="1"/>
              <p:nvPr/>
            </p:nvSpPr>
            <p:spPr>
              <a:xfrm>
                <a:off x="14689909" y="7254552"/>
                <a:ext cx="13628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104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억 톤</a:t>
                </a:r>
              </a:p>
            </p:txBody>
          </p:sp>
        </p:grpSp>
        <p:sp>
          <p:nvSpPr>
            <p:cNvPr id="1009" name="TextBox 1008">
              <a:extLst>
                <a:ext uri="{FF2B5EF4-FFF2-40B4-BE49-F238E27FC236}">
                  <a16:creationId xmlns:a16="http://schemas.microsoft.com/office/drawing/2014/main" id="{9052C4E2-EFF8-8BC6-1D38-948F789BDB98}"/>
                </a:ext>
              </a:extLst>
            </p:cNvPr>
            <p:cNvSpPr txBox="1"/>
            <p:nvPr/>
          </p:nvSpPr>
          <p:spPr>
            <a:xfrm>
              <a:off x="10469040" y="8648700"/>
              <a:ext cx="6477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600" b="0" i="0" dirty="0">
                  <a:solidFill>
                    <a:srgbClr val="222222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2021</a:t>
              </a:r>
              <a:r>
                <a:rPr lang="ko-KR" altLang="en-US" sz="1600" b="0" i="0" dirty="0">
                  <a:solidFill>
                    <a:srgbClr val="222222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전 지구 탄소수지 보고서</a:t>
              </a:r>
              <a:r>
                <a:rPr lang="en-US" altLang="ko-KR" sz="1600" b="0" i="0" dirty="0">
                  <a:solidFill>
                    <a:srgbClr val="222222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(Global Carbon Budget 2021)</a:t>
              </a:r>
              <a:endPara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88ABAE6-7BDB-F78D-F5FA-EE2A7064DD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3" y="5042325"/>
            <a:ext cx="8279557" cy="38349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19200" y="3256285"/>
            <a:ext cx="7654419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미역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다시마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감태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잘피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해조류 및 해초류가 바닷속에서 무성하게 이룬 숲으로 </a:t>
            </a:r>
            <a:r>
              <a:rPr lang="ko-KR" altLang="en-US" sz="3000" dirty="0" err="1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블루카본의</a:t>
            </a:r>
            <a:r>
              <a:rPr lang="ko-KR" altLang="en-US" sz="30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핵심 역할</a:t>
            </a:r>
            <a:endParaRPr lang="en-US" altLang="ko-KR" sz="3000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70" name="Object 4">
            <a:extLst>
              <a:ext uri="{FF2B5EF4-FFF2-40B4-BE49-F238E27FC236}">
                <a16:creationId xmlns:a16="http://schemas.microsoft.com/office/drawing/2014/main" id="{B75DC89B-55EE-5DC1-6A42-6BEFF59E9811}"/>
              </a:ext>
            </a:extLst>
          </p:cNvPr>
          <p:cNvSpPr txBox="1"/>
          <p:nvPr/>
        </p:nvSpPr>
        <p:spPr>
          <a:xfrm>
            <a:off x="1035124" y="1055985"/>
            <a:ext cx="422267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01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주제 선정 배경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79" name="Object 6">
            <a:extLst>
              <a:ext uri="{FF2B5EF4-FFF2-40B4-BE49-F238E27FC236}">
                <a16:creationId xmlns:a16="http://schemas.microsoft.com/office/drawing/2014/main" id="{90D4BA59-6187-5A04-2817-BAF7D435A7E4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09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80" name="그룹 1003">
            <a:extLst>
              <a:ext uri="{FF2B5EF4-FFF2-40B4-BE49-F238E27FC236}">
                <a16:creationId xmlns:a16="http://schemas.microsoft.com/office/drawing/2014/main" id="{4C0DB464-B358-47AF-8C43-811E13114EA0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1081" name="Object 15">
              <a:extLst>
                <a:ext uri="{FF2B5EF4-FFF2-40B4-BE49-F238E27FC236}">
                  <a16:creationId xmlns:a16="http://schemas.microsoft.com/office/drawing/2014/main" id="{C39EC7CC-1EAD-05AD-3EFA-6D200E43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082" name="Object 5">
            <a:extLst>
              <a:ext uri="{FF2B5EF4-FFF2-40B4-BE49-F238E27FC236}">
                <a16:creationId xmlns:a16="http://schemas.microsoft.com/office/drawing/2014/main" id="{FFF402A5-44B7-2F85-0EF8-312DF42C613C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C6A169-6B7F-5FE6-DA11-531168140515}"/>
              </a:ext>
            </a:extLst>
          </p:cNvPr>
          <p:cNvGrpSpPr/>
          <p:nvPr/>
        </p:nvGrpSpPr>
        <p:grpSpPr>
          <a:xfrm>
            <a:off x="1038013" y="2095500"/>
            <a:ext cx="2971800" cy="735118"/>
            <a:chOff x="1035124" y="3128257"/>
            <a:chExt cx="2572864" cy="513826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AF384368-61C0-B3F2-E064-2EF9963045CB}"/>
                </a:ext>
              </a:extLst>
            </p:cNvPr>
            <p:cNvGrpSpPr/>
            <p:nvPr/>
          </p:nvGrpSpPr>
          <p:grpSpPr>
            <a:xfrm>
              <a:off x="1035124" y="3128257"/>
              <a:ext cx="2572864" cy="513826"/>
              <a:chOff x="1035124" y="3128259"/>
              <a:chExt cx="2572864" cy="513827"/>
            </a:xfrm>
          </p:grpSpPr>
          <p:pic>
            <p:nvPicPr>
              <p:cNvPr id="7" name="Object 7">
                <a:extLst>
                  <a:ext uri="{FF2B5EF4-FFF2-40B4-BE49-F238E27FC236}">
                    <a16:creationId xmlns:a16="http://schemas.microsoft.com/office/drawing/2014/main" id="{6667D6A3-FAD5-3C62-85B0-EA7B4190F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5124" y="3128259"/>
                <a:ext cx="2572864" cy="513827"/>
              </a:xfrm>
              <a:prstGeom prst="rect">
                <a:avLst/>
              </a:prstGeom>
            </p:spPr>
          </p:pic>
        </p:grp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1F5DA0B4-F367-1AA8-F7B7-EDC0BF87B860}"/>
                </a:ext>
              </a:extLst>
            </p:cNvPr>
            <p:cNvSpPr txBox="1"/>
            <p:nvPr/>
          </p:nvSpPr>
          <p:spPr>
            <a:xfrm>
              <a:off x="1191988" y="3189204"/>
              <a:ext cx="2317970" cy="408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바다숲이란</a:t>
              </a:r>
              <a:r>
                <a:rPr lang="en-US" altLang="ko-KR" sz="3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998" name="그룹 997">
            <a:extLst>
              <a:ext uri="{FF2B5EF4-FFF2-40B4-BE49-F238E27FC236}">
                <a16:creationId xmlns:a16="http://schemas.microsoft.com/office/drawing/2014/main" id="{DFD6DD21-7907-61A5-4B6E-8969707378A5}"/>
              </a:ext>
            </a:extLst>
          </p:cNvPr>
          <p:cNvGrpSpPr/>
          <p:nvPr/>
        </p:nvGrpSpPr>
        <p:grpSpPr>
          <a:xfrm>
            <a:off x="10111154" y="2368953"/>
            <a:ext cx="6120725" cy="6508347"/>
            <a:chOff x="10287000" y="2082696"/>
            <a:chExt cx="6120725" cy="6508347"/>
          </a:xfrm>
        </p:grpSpPr>
        <p:grpSp>
          <p:nvGrpSpPr>
            <p:cNvPr id="996" name="그룹 995">
              <a:extLst>
                <a:ext uri="{FF2B5EF4-FFF2-40B4-BE49-F238E27FC236}">
                  <a16:creationId xmlns:a16="http://schemas.microsoft.com/office/drawing/2014/main" id="{262C20CE-640D-8C0A-C3C0-448439C2FAD0}"/>
                </a:ext>
              </a:extLst>
            </p:cNvPr>
            <p:cNvGrpSpPr/>
            <p:nvPr/>
          </p:nvGrpSpPr>
          <p:grpSpPr>
            <a:xfrm>
              <a:off x="10287000" y="2082696"/>
              <a:ext cx="6120725" cy="6508347"/>
              <a:chOff x="10287000" y="2216553"/>
              <a:chExt cx="6120725" cy="6508347"/>
            </a:xfrm>
          </p:grpSpPr>
          <p:pic>
            <p:nvPicPr>
              <p:cNvPr id="994" name="그림 993">
                <a:extLst>
                  <a:ext uri="{FF2B5EF4-FFF2-40B4-BE49-F238E27FC236}">
                    <a16:creationId xmlns:a16="http://schemas.microsoft.com/office/drawing/2014/main" id="{EAACEA1B-FC94-82ED-A35A-EA5D27482A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4" t="5269" r="1392" b="5492"/>
              <a:stretch/>
            </p:blipFill>
            <p:spPr>
              <a:xfrm>
                <a:off x="10287000" y="2830618"/>
                <a:ext cx="6120725" cy="5894282"/>
              </a:xfrm>
              <a:prstGeom prst="rect">
                <a:avLst/>
              </a:prstGeom>
            </p:spPr>
          </p:pic>
          <p:sp>
            <p:nvSpPr>
              <p:cNvPr id="995" name="Object 17">
                <a:extLst>
                  <a:ext uri="{FF2B5EF4-FFF2-40B4-BE49-F238E27FC236}">
                    <a16:creationId xmlns:a16="http://schemas.microsoft.com/office/drawing/2014/main" id="{79D85E56-07B0-CD98-D314-6972FD68A1E0}"/>
                  </a:ext>
                </a:extLst>
              </p:cNvPr>
              <p:cNvSpPr txBox="1"/>
              <p:nvPr/>
            </p:nvSpPr>
            <p:spPr>
              <a:xfrm>
                <a:off x="11536029" y="2216553"/>
                <a:ext cx="3622666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&lt; </a:t>
                </a:r>
                <a:r>
                  <a:rPr lang="ko-KR" altLang="en-US" sz="2400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바다숲</a:t>
                </a:r>
                <a:r>
                  <a:rPr lang="ko-KR" altLang="en-US" sz="24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 조성 누적 건수 </a:t>
                </a:r>
                <a:r>
                  <a:rPr lang="en-US" altLang="ko-KR" sz="24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&gt;</a:t>
                </a:r>
                <a:endParaRPr 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997" name="Object 49">
              <a:extLst>
                <a:ext uri="{FF2B5EF4-FFF2-40B4-BE49-F238E27FC236}">
                  <a16:creationId xmlns:a16="http://schemas.microsoft.com/office/drawing/2014/main" id="{9BE245E8-81B4-42DF-AAAF-DCA0876D9527}"/>
                </a:ext>
              </a:extLst>
            </p:cNvPr>
            <p:cNvSpPr txBox="1"/>
            <p:nvPr/>
          </p:nvSpPr>
          <p:spPr>
            <a:xfrm>
              <a:off x="12217537" y="8238752"/>
              <a:ext cx="4190188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한국수산자원공단</a:t>
              </a:r>
              <a:endPara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" name="Object 49">
            <a:extLst>
              <a:ext uri="{FF2B5EF4-FFF2-40B4-BE49-F238E27FC236}">
                <a16:creationId xmlns:a16="http://schemas.microsoft.com/office/drawing/2014/main" id="{D1094836-AB48-07B5-EB80-C7E3FB729F32}"/>
              </a:ext>
            </a:extLst>
          </p:cNvPr>
          <p:cNvSpPr txBox="1"/>
          <p:nvPr/>
        </p:nvSpPr>
        <p:spPr>
          <a:xfrm>
            <a:off x="12041691" y="2983018"/>
            <a:ext cx="4190188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2011-2022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endPara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12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219200" y="3256285"/>
            <a:ext cx="7654419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지구온난화로 인해 수온이 올라가면서 해조류가 사라지고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,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그 자리에 </a:t>
            </a:r>
            <a:r>
              <a:rPr lang="ko-KR" altLang="en-US" sz="3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산호말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 같은 석회조류가 번식하여 암반을 하얗게 만드는 현상</a:t>
            </a:r>
          </a:p>
        </p:txBody>
      </p:sp>
      <p:sp>
        <p:nvSpPr>
          <p:cNvPr id="1070" name="Object 4">
            <a:extLst>
              <a:ext uri="{FF2B5EF4-FFF2-40B4-BE49-F238E27FC236}">
                <a16:creationId xmlns:a16="http://schemas.microsoft.com/office/drawing/2014/main" id="{B75DC89B-55EE-5DC1-6A42-6BEFF59E9811}"/>
              </a:ext>
            </a:extLst>
          </p:cNvPr>
          <p:cNvSpPr txBox="1"/>
          <p:nvPr/>
        </p:nvSpPr>
        <p:spPr>
          <a:xfrm>
            <a:off x="1035124" y="1055985"/>
            <a:ext cx="422267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01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주제 선정 배경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75" name="Object 10">
            <a:extLst>
              <a:ext uri="{FF2B5EF4-FFF2-40B4-BE49-F238E27FC236}">
                <a16:creationId xmlns:a16="http://schemas.microsoft.com/office/drawing/2014/main" id="{3433091E-835B-0836-4BF4-805D9D6A7293}"/>
              </a:ext>
            </a:extLst>
          </p:cNvPr>
          <p:cNvSpPr txBox="1"/>
          <p:nvPr/>
        </p:nvSpPr>
        <p:spPr>
          <a:xfrm>
            <a:off x="4057298" y="2336832"/>
            <a:ext cx="358190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Bold" pitchFamily="34" charset="0"/>
              </a:rPr>
              <a:t>Whiting event(</a:t>
            </a:r>
            <a:r>
              <a:rPr lang="ko-KR" altLang="en-US" sz="2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Bold" pitchFamily="34" charset="0"/>
              </a:rPr>
              <a:t>백화현상</a:t>
            </a:r>
            <a:r>
              <a:rPr lang="en-US" altLang="ko-KR" sz="2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SquareRoundOTF Bold" pitchFamily="34" charset="0"/>
              </a:rPr>
              <a:t>)</a:t>
            </a:r>
            <a:endParaRPr lang="en-US" sz="2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79" name="Object 6">
            <a:extLst>
              <a:ext uri="{FF2B5EF4-FFF2-40B4-BE49-F238E27FC236}">
                <a16:creationId xmlns:a16="http://schemas.microsoft.com/office/drawing/2014/main" id="{90D4BA59-6187-5A04-2817-BAF7D435A7E4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10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80" name="그룹 1003">
            <a:extLst>
              <a:ext uri="{FF2B5EF4-FFF2-40B4-BE49-F238E27FC236}">
                <a16:creationId xmlns:a16="http://schemas.microsoft.com/office/drawing/2014/main" id="{4C0DB464-B358-47AF-8C43-811E13114EA0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1081" name="Object 15">
              <a:extLst>
                <a:ext uri="{FF2B5EF4-FFF2-40B4-BE49-F238E27FC236}">
                  <a16:creationId xmlns:a16="http://schemas.microsoft.com/office/drawing/2014/main" id="{C39EC7CC-1EAD-05AD-3EFA-6D200E43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082" name="Object 5">
            <a:extLst>
              <a:ext uri="{FF2B5EF4-FFF2-40B4-BE49-F238E27FC236}">
                <a16:creationId xmlns:a16="http://schemas.microsoft.com/office/drawing/2014/main" id="{FFF402A5-44B7-2F85-0EF8-312DF42C613C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53428A-CA75-DEE0-25B4-2A49E7D96207}"/>
              </a:ext>
            </a:extLst>
          </p:cNvPr>
          <p:cNvGrpSpPr/>
          <p:nvPr/>
        </p:nvGrpSpPr>
        <p:grpSpPr>
          <a:xfrm>
            <a:off x="1073494" y="5195128"/>
            <a:ext cx="8368611" cy="3453572"/>
            <a:chOff x="1035125" y="5448300"/>
            <a:chExt cx="8368611" cy="345357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4BFB4A-45D1-26D8-800F-71E612AF1E86}"/>
                </a:ext>
              </a:extLst>
            </p:cNvPr>
            <p:cNvGrpSpPr/>
            <p:nvPr/>
          </p:nvGrpSpPr>
          <p:grpSpPr>
            <a:xfrm>
              <a:off x="1035125" y="5465736"/>
              <a:ext cx="4190188" cy="3436136"/>
              <a:chOff x="1035125" y="5465736"/>
              <a:chExt cx="4190188" cy="3436136"/>
            </a:xfrm>
          </p:grpSpPr>
          <p:pic>
            <p:nvPicPr>
              <p:cNvPr id="1076" name="Picture 2" descr="정상 암반">
                <a:extLst>
                  <a:ext uri="{FF2B5EF4-FFF2-40B4-BE49-F238E27FC236}">
                    <a16:creationId xmlns:a16="http://schemas.microsoft.com/office/drawing/2014/main" id="{F25AAD7C-8811-637C-39C6-60AFFA329B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469"/>
              <a:stretch/>
            </p:blipFill>
            <p:spPr bwMode="auto">
              <a:xfrm>
                <a:off x="1035125" y="5848410"/>
                <a:ext cx="4190188" cy="3053462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98C1DDAD-1C05-AB75-756A-A4B190D63FBE}"/>
                  </a:ext>
                </a:extLst>
              </p:cNvPr>
              <p:cNvSpPr txBox="1"/>
              <p:nvPr/>
            </p:nvSpPr>
            <p:spPr>
              <a:xfrm>
                <a:off x="2627730" y="5465736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정상 암반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9BAE6AA-44D2-652E-99EB-548A4F131F5B}"/>
                </a:ext>
              </a:extLst>
            </p:cNvPr>
            <p:cNvGrpSpPr/>
            <p:nvPr/>
          </p:nvGrpSpPr>
          <p:grpSpPr>
            <a:xfrm>
              <a:off x="5359796" y="5448300"/>
              <a:ext cx="4043940" cy="3451034"/>
              <a:chOff x="5359796" y="5448300"/>
              <a:chExt cx="4043940" cy="3451034"/>
            </a:xfrm>
          </p:grpSpPr>
          <p:sp>
            <p:nvSpPr>
              <p:cNvPr id="1078" name="TextBox 1077">
                <a:extLst>
                  <a:ext uri="{FF2B5EF4-FFF2-40B4-BE49-F238E27FC236}">
                    <a16:creationId xmlns:a16="http://schemas.microsoft.com/office/drawing/2014/main" id="{64AE288A-0669-408F-9B0C-296A8E5290C7}"/>
                  </a:ext>
                </a:extLst>
              </p:cNvPr>
              <p:cNvSpPr txBox="1"/>
              <p:nvPr/>
            </p:nvSpPr>
            <p:spPr>
              <a:xfrm>
                <a:off x="6337249" y="5448300"/>
                <a:ext cx="2089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갯녹음이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발생한 암반</a:t>
                </a:r>
              </a:p>
            </p:txBody>
          </p:sp>
          <p:pic>
            <p:nvPicPr>
              <p:cNvPr id="2" name="Picture 2" descr="정상 암반">
                <a:extLst>
                  <a:ext uri="{FF2B5EF4-FFF2-40B4-BE49-F238E27FC236}">
                    <a16:creationId xmlns:a16="http://schemas.microsoft.com/office/drawing/2014/main" id="{7A1CE428-B29A-46E3-0D4F-BCF25823FC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33"/>
              <a:stretch/>
            </p:blipFill>
            <p:spPr bwMode="auto">
              <a:xfrm>
                <a:off x="5359796" y="5845872"/>
                <a:ext cx="4043940" cy="3053462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1B41E9-B271-BE60-734B-E21BF46F8005}"/>
              </a:ext>
            </a:extLst>
          </p:cNvPr>
          <p:cNvGrpSpPr/>
          <p:nvPr/>
        </p:nvGrpSpPr>
        <p:grpSpPr>
          <a:xfrm>
            <a:off x="10369503" y="3003538"/>
            <a:ext cx="6475094" cy="5602716"/>
            <a:chOff x="10627685" y="3342686"/>
            <a:chExt cx="6475094" cy="5602716"/>
          </a:xfrm>
        </p:grpSpPr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3413F6A3-B1D8-D0B5-DA50-11315536C2C3}"/>
                </a:ext>
              </a:extLst>
            </p:cNvPr>
            <p:cNvGrpSpPr/>
            <p:nvPr/>
          </p:nvGrpSpPr>
          <p:grpSpPr>
            <a:xfrm>
              <a:off x="10627685" y="3342686"/>
              <a:ext cx="6475094" cy="5602716"/>
              <a:chOff x="10609969" y="3322274"/>
              <a:chExt cx="6475094" cy="5602716"/>
            </a:xfrm>
          </p:grpSpPr>
          <p:sp>
            <p:nvSpPr>
              <p:cNvPr id="1021" name="Object 17">
                <a:extLst>
                  <a:ext uri="{FF2B5EF4-FFF2-40B4-BE49-F238E27FC236}">
                    <a16:creationId xmlns:a16="http://schemas.microsoft.com/office/drawing/2014/main" id="{50EB2785-D806-E66C-7178-C87EB62188E4}"/>
                  </a:ext>
                </a:extLst>
              </p:cNvPr>
              <p:cNvSpPr txBox="1"/>
              <p:nvPr/>
            </p:nvSpPr>
            <p:spPr>
              <a:xfrm>
                <a:off x="11996701" y="3322274"/>
                <a:ext cx="3622666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&lt; </a:t>
                </a:r>
                <a:r>
                  <a:rPr lang="ko-KR" altLang="en-US" sz="2400" dirty="0" err="1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갯녹음</a:t>
                </a:r>
                <a:r>
                  <a:rPr lang="ko-KR" altLang="en-US" sz="24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 발생 현황 </a:t>
                </a:r>
                <a:r>
                  <a:rPr lang="en-US" altLang="ko-KR" sz="2400" dirty="0">
                    <a:solidFill>
                      <a:srgbClr val="17355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NanumSquareRoundOTF Regular" pitchFamily="34" charset="0"/>
                  </a:rPr>
                  <a:t>&gt;</a:t>
                </a:r>
                <a:endParaRPr 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grpSp>
            <p:nvGrpSpPr>
              <p:cNvPr id="1023" name="그룹 1006">
                <a:extLst>
                  <a:ext uri="{FF2B5EF4-FFF2-40B4-BE49-F238E27FC236}">
                    <a16:creationId xmlns:a16="http://schemas.microsoft.com/office/drawing/2014/main" id="{60FC6773-FFC9-686A-8291-9D0BBF4289C4}"/>
                  </a:ext>
                </a:extLst>
              </p:cNvPr>
              <p:cNvGrpSpPr/>
              <p:nvPr/>
            </p:nvGrpSpPr>
            <p:grpSpPr>
              <a:xfrm>
                <a:off x="11610073" y="7171616"/>
                <a:ext cx="691496" cy="707031"/>
                <a:chOff x="10609969" y="7189346"/>
                <a:chExt cx="691496" cy="707031"/>
              </a:xfrm>
            </p:grpSpPr>
            <p:pic>
              <p:nvPicPr>
                <p:cNvPr id="1024" name="Object 30">
                  <a:extLst>
                    <a:ext uri="{FF2B5EF4-FFF2-40B4-BE49-F238E27FC236}">
                      <a16:creationId xmlns:a16="http://schemas.microsoft.com/office/drawing/2014/main" id="{580BCE1E-158B-5A30-CFF3-F7D71C669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09969" y="7189346"/>
                  <a:ext cx="691496" cy="707031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10">
                <a:extLst>
                  <a:ext uri="{FF2B5EF4-FFF2-40B4-BE49-F238E27FC236}">
                    <a16:creationId xmlns:a16="http://schemas.microsoft.com/office/drawing/2014/main" id="{E2789160-FDB6-6932-40A9-89A1FD93AC5A}"/>
                  </a:ext>
                </a:extLst>
              </p:cNvPr>
              <p:cNvGrpSpPr/>
              <p:nvPr/>
            </p:nvGrpSpPr>
            <p:grpSpPr>
              <a:xfrm>
                <a:off x="13425292" y="6171764"/>
                <a:ext cx="691496" cy="1699644"/>
                <a:chOff x="15236848" y="6061915"/>
                <a:chExt cx="691496" cy="1792921"/>
              </a:xfrm>
            </p:grpSpPr>
            <p:pic>
              <p:nvPicPr>
                <p:cNvPr id="1032" name="Object 42">
                  <a:extLst>
                    <a:ext uri="{FF2B5EF4-FFF2-40B4-BE49-F238E27FC236}">
                      <a16:creationId xmlns:a16="http://schemas.microsoft.com/office/drawing/2014/main" id="{FC1CB5B0-38A8-6FC8-5AFF-77898549EF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15236848" y="6061915"/>
                  <a:ext cx="691496" cy="1792921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11">
                <a:extLst>
                  <a:ext uri="{FF2B5EF4-FFF2-40B4-BE49-F238E27FC236}">
                    <a16:creationId xmlns:a16="http://schemas.microsoft.com/office/drawing/2014/main" id="{66A6F35B-8216-9420-837C-8CADF9E5B39E}"/>
                  </a:ext>
                </a:extLst>
              </p:cNvPr>
              <p:cNvGrpSpPr/>
              <p:nvPr/>
            </p:nvGrpSpPr>
            <p:grpSpPr>
              <a:xfrm>
                <a:off x="10609969" y="7852371"/>
                <a:ext cx="6475094" cy="57143"/>
                <a:chOff x="10609969" y="7852371"/>
                <a:chExt cx="6475094" cy="57143"/>
              </a:xfrm>
            </p:grpSpPr>
            <p:pic>
              <p:nvPicPr>
                <p:cNvPr id="1034" name="Object 45">
                  <a:extLst>
                    <a:ext uri="{FF2B5EF4-FFF2-40B4-BE49-F238E27FC236}">
                      <a16:creationId xmlns:a16="http://schemas.microsoft.com/office/drawing/2014/main" id="{7C294AFE-B38F-1C14-9240-93D0645F60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609969" y="7852371"/>
                  <a:ext cx="6475094" cy="57143"/>
                </a:xfrm>
                <a:prstGeom prst="rect">
                  <a:avLst/>
                </a:prstGeom>
              </p:spPr>
            </p:pic>
          </p:grpSp>
          <p:sp>
            <p:nvSpPr>
              <p:cNvPr id="1035" name="Object 48">
                <a:extLst>
                  <a:ext uri="{FF2B5EF4-FFF2-40B4-BE49-F238E27FC236}">
                    <a16:creationId xmlns:a16="http://schemas.microsoft.com/office/drawing/2014/main" id="{05F4E4DB-F9F1-E5B8-14EA-76D2C7FA2D28}"/>
                  </a:ext>
                </a:extLst>
              </p:cNvPr>
              <p:cNvSpPr txBox="1"/>
              <p:nvPr/>
            </p:nvSpPr>
            <p:spPr>
              <a:xfrm>
                <a:off x="11551153" y="8005833"/>
                <a:ext cx="4513762" cy="400110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173557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NanumSquareRoundOTF Bold" pitchFamily="34" charset="0"/>
                  </a:rPr>
                  <a:t>2004		2010		2015</a:t>
                </a:r>
                <a:endParaRPr 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036" name="Object 49">
                <a:extLst>
                  <a:ext uri="{FF2B5EF4-FFF2-40B4-BE49-F238E27FC236}">
                    <a16:creationId xmlns:a16="http://schemas.microsoft.com/office/drawing/2014/main" id="{8EA33213-65BD-57D3-6071-BE9C10924B49}"/>
                  </a:ext>
                </a:extLst>
              </p:cNvPr>
              <p:cNvSpPr txBox="1"/>
              <p:nvPr/>
            </p:nvSpPr>
            <p:spPr>
              <a:xfrm>
                <a:off x="12894875" y="8586436"/>
                <a:ext cx="4190188" cy="338554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r"/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한국환경산업기술원</a:t>
                </a:r>
                <a:endParaRPr 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1037" name="그룹 1012">
                <a:extLst>
                  <a:ext uri="{FF2B5EF4-FFF2-40B4-BE49-F238E27FC236}">
                    <a16:creationId xmlns:a16="http://schemas.microsoft.com/office/drawing/2014/main" id="{04328905-FC1D-5D97-4F8B-5B1956331433}"/>
                  </a:ext>
                </a:extLst>
              </p:cNvPr>
              <p:cNvGrpSpPr/>
              <p:nvPr/>
            </p:nvGrpSpPr>
            <p:grpSpPr>
              <a:xfrm>
                <a:off x="15237029" y="5206640"/>
                <a:ext cx="691496" cy="2675493"/>
                <a:chOff x="16393568" y="4730353"/>
                <a:chExt cx="691496" cy="3166025"/>
              </a:xfrm>
            </p:grpSpPr>
            <p:pic>
              <p:nvPicPr>
                <p:cNvPr id="1038" name="Object 50">
                  <a:extLst>
                    <a:ext uri="{FF2B5EF4-FFF2-40B4-BE49-F238E27FC236}">
                      <a16:creationId xmlns:a16="http://schemas.microsoft.com/office/drawing/2014/main" id="{6649C97C-16A1-A515-9C22-78C93CC673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16393568" y="4730353"/>
                  <a:ext cx="691496" cy="3166025"/>
                </a:xfrm>
                <a:prstGeom prst="rect">
                  <a:avLst/>
                </a:prstGeom>
              </p:spPr>
            </p:pic>
          </p:grpSp>
          <p:sp>
            <p:nvSpPr>
              <p:cNvPr id="1051" name="Object 69">
                <a:extLst>
                  <a:ext uri="{FF2B5EF4-FFF2-40B4-BE49-F238E27FC236}">
                    <a16:creationId xmlns:a16="http://schemas.microsoft.com/office/drawing/2014/main" id="{984E48EF-7BFA-9A59-F432-8A617B855E2F}"/>
                  </a:ext>
                </a:extLst>
              </p:cNvPr>
              <p:cNvSpPr txBox="1"/>
              <p:nvPr/>
            </p:nvSpPr>
            <p:spPr>
              <a:xfrm>
                <a:off x="11270959" y="6604756"/>
                <a:ext cx="1366097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7,000 ha</a:t>
                </a:r>
                <a:endParaRPr lang="en-US" sz="20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55" name="Object 69">
                <a:extLst>
                  <a:ext uri="{FF2B5EF4-FFF2-40B4-BE49-F238E27FC236}">
                    <a16:creationId xmlns:a16="http://schemas.microsoft.com/office/drawing/2014/main" id="{9E58D08A-01A5-AA7C-20B8-2E52C4394CD6}"/>
                  </a:ext>
                </a:extLst>
              </p:cNvPr>
              <p:cNvSpPr txBox="1"/>
              <p:nvPr/>
            </p:nvSpPr>
            <p:spPr>
              <a:xfrm>
                <a:off x="13021127" y="5668855"/>
                <a:ext cx="1499825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14,317 ha</a:t>
                </a:r>
                <a:endParaRPr lang="en-US" sz="20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56" name="Object 69">
                <a:extLst>
                  <a:ext uri="{FF2B5EF4-FFF2-40B4-BE49-F238E27FC236}">
                    <a16:creationId xmlns:a16="http://schemas.microsoft.com/office/drawing/2014/main" id="{296F8ECE-C60B-ACF4-A2E9-8F39888B73FD}"/>
                  </a:ext>
                </a:extLst>
              </p:cNvPr>
              <p:cNvSpPr txBox="1"/>
              <p:nvPr/>
            </p:nvSpPr>
            <p:spPr>
              <a:xfrm>
                <a:off x="14832864" y="4666208"/>
                <a:ext cx="1499825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20,317 ha</a:t>
                </a:r>
                <a:endParaRPr lang="en-US" sz="20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cxnSp>
            <p:nvCxnSpPr>
              <p:cNvPr id="1058" name="직선 연결선 1057">
                <a:extLst>
                  <a:ext uri="{FF2B5EF4-FFF2-40B4-BE49-F238E27FC236}">
                    <a16:creationId xmlns:a16="http://schemas.microsoft.com/office/drawing/2014/main" id="{FE4B5E0C-2F9A-457E-2F4C-2ED62890A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42792" y="6091350"/>
                <a:ext cx="878333" cy="417087"/>
              </a:xfrm>
              <a:prstGeom prst="line">
                <a:avLst/>
              </a:prstGeom>
              <a:ln w="762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직선 연결선 1098">
                <a:extLst>
                  <a:ext uri="{FF2B5EF4-FFF2-40B4-BE49-F238E27FC236}">
                    <a16:creationId xmlns:a16="http://schemas.microsoft.com/office/drawing/2014/main" id="{58BFB188-EDCD-55BB-2D01-D2DCC6721D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80491" y="5117343"/>
                <a:ext cx="878333" cy="417087"/>
              </a:xfrm>
              <a:prstGeom prst="line">
                <a:avLst/>
              </a:prstGeom>
              <a:ln w="762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6F6E89-CC5D-F57B-6CCF-2843642E4303}"/>
                </a:ext>
              </a:extLst>
            </p:cNvPr>
            <p:cNvSpPr txBox="1"/>
            <p:nvPr/>
          </p:nvSpPr>
          <p:spPr>
            <a:xfrm>
              <a:off x="16469272" y="8077238"/>
              <a:ext cx="604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연도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C6A169-6B7F-5FE6-DA11-531168140515}"/>
              </a:ext>
            </a:extLst>
          </p:cNvPr>
          <p:cNvGrpSpPr/>
          <p:nvPr/>
        </p:nvGrpSpPr>
        <p:grpSpPr>
          <a:xfrm>
            <a:off x="1038013" y="2095500"/>
            <a:ext cx="2971800" cy="735118"/>
            <a:chOff x="1035124" y="3128257"/>
            <a:chExt cx="2572864" cy="513826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AF384368-61C0-B3F2-E064-2EF9963045CB}"/>
                </a:ext>
              </a:extLst>
            </p:cNvPr>
            <p:cNvGrpSpPr/>
            <p:nvPr/>
          </p:nvGrpSpPr>
          <p:grpSpPr>
            <a:xfrm>
              <a:off x="1035124" y="3128257"/>
              <a:ext cx="2572864" cy="513826"/>
              <a:chOff x="1035124" y="3128259"/>
              <a:chExt cx="2572864" cy="513827"/>
            </a:xfrm>
          </p:grpSpPr>
          <p:pic>
            <p:nvPicPr>
              <p:cNvPr id="7" name="Object 7">
                <a:extLst>
                  <a:ext uri="{FF2B5EF4-FFF2-40B4-BE49-F238E27FC236}">
                    <a16:creationId xmlns:a16="http://schemas.microsoft.com/office/drawing/2014/main" id="{6667D6A3-FAD5-3C62-85B0-EA7B4190F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5124" y="3128259"/>
                <a:ext cx="2572864" cy="513827"/>
              </a:xfrm>
              <a:prstGeom prst="rect">
                <a:avLst/>
              </a:prstGeom>
            </p:spPr>
          </p:pic>
        </p:grp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1F5DA0B4-F367-1AA8-F7B7-EDC0BF87B860}"/>
                </a:ext>
              </a:extLst>
            </p:cNvPr>
            <p:cNvSpPr txBox="1"/>
            <p:nvPr/>
          </p:nvSpPr>
          <p:spPr>
            <a:xfrm>
              <a:off x="1191988" y="3189204"/>
              <a:ext cx="2317970" cy="4087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갯녹음이란</a:t>
              </a:r>
              <a:r>
                <a:rPr lang="en-US" altLang="ko-KR" sz="3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78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Object 4">
            <a:extLst>
              <a:ext uri="{FF2B5EF4-FFF2-40B4-BE49-F238E27FC236}">
                <a16:creationId xmlns:a16="http://schemas.microsoft.com/office/drawing/2014/main" id="{B75DC89B-55EE-5DC1-6A42-6BEFF59E9811}"/>
              </a:ext>
            </a:extLst>
          </p:cNvPr>
          <p:cNvSpPr txBox="1"/>
          <p:nvPr/>
        </p:nvSpPr>
        <p:spPr>
          <a:xfrm>
            <a:off x="1035124" y="1055985"/>
            <a:ext cx="422267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01 </a:t>
            </a:r>
            <a:r>
              <a:rPr lang="ko-KR" altLang="en-US" sz="4800" dirty="0">
                <a:solidFill>
                  <a:srgbClr val="428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RoundOTF ExtraBold" pitchFamily="34" charset="0"/>
              </a:rPr>
              <a:t>주제 선정 배경</a:t>
            </a:r>
            <a:endParaRPr 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79" name="Object 6">
            <a:extLst>
              <a:ext uri="{FF2B5EF4-FFF2-40B4-BE49-F238E27FC236}">
                <a16:creationId xmlns:a16="http://schemas.microsoft.com/office/drawing/2014/main" id="{90D4BA59-6187-5A04-2817-BAF7D435A7E4}"/>
              </a:ext>
            </a:extLst>
          </p:cNvPr>
          <p:cNvSpPr txBox="1"/>
          <p:nvPr/>
        </p:nvSpPr>
        <p:spPr>
          <a:xfrm>
            <a:off x="16950589" y="9413769"/>
            <a:ext cx="56476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11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80" name="그룹 1003">
            <a:extLst>
              <a:ext uri="{FF2B5EF4-FFF2-40B4-BE49-F238E27FC236}">
                <a16:creationId xmlns:a16="http://schemas.microsoft.com/office/drawing/2014/main" id="{4C0DB464-B358-47AF-8C43-811E13114EA0}"/>
              </a:ext>
            </a:extLst>
          </p:cNvPr>
          <p:cNvGrpSpPr/>
          <p:nvPr/>
        </p:nvGrpSpPr>
        <p:grpSpPr>
          <a:xfrm>
            <a:off x="3426803" y="9534960"/>
            <a:ext cx="13333333" cy="57143"/>
            <a:chOff x="3426803" y="9534960"/>
            <a:chExt cx="13333333" cy="57143"/>
          </a:xfrm>
        </p:grpSpPr>
        <p:pic>
          <p:nvPicPr>
            <p:cNvPr id="1081" name="Object 15">
              <a:extLst>
                <a:ext uri="{FF2B5EF4-FFF2-40B4-BE49-F238E27FC236}">
                  <a16:creationId xmlns:a16="http://schemas.microsoft.com/office/drawing/2014/main" id="{C39EC7CC-1EAD-05AD-3EFA-6D200E43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803" y="9534960"/>
              <a:ext cx="13333333" cy="57143"/>
            </a:xfrm>
            <a:prstGeom prst="rect">
              <a:avLst/>
            </a:prstGeom>
          </p:spPr>
        </p:pic>
      </p:grpSp>
      <p:sp>
        <p:nvSpPr>
          <p:cNvPr id="1082" name="Object 5">
            <a:extLst>
              <a:ext uri="{FF2B5EF4-FFF2-40B4-BE49-F238E27FC236}">
                <a16:creationId xmlns:a16="http://schemas.microsoft.com/office/drawing/2014/main" id="{FFF402A5-44B7-2F85-0EF8-312DF42C613C}"/>
              </a:ext>
            </a:extLst>
          </p:cNvPr>
          <p:cNvSpPr txBox="1"/>
          <p:nvPr/>
        </p:nvSpPr>
        <p:spPr>
          <a:xfrm>
            <a:off x="1055029" y="9390686"/>
            <a:ext cx="22977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735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SquareRoundOTF Regular" pitchFamily="34" charset="0"/>
              </a:rPr>
              <a:t>2022 데이터 청년 캠퍼스</a:t>
            </a:r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6D08E457-D9A2-D1B4-6BE1-E3C7FA79E720}"/>
              </a:ext>
            </a:extLst>
          </p:cNvPr>
          <p:cNvSpPr txBox="1"/>
          <p:nvPr/>
        </p:nvSpPr>
        <p:spPr>
          <a:xfrm>
            <a:off x="1035124" y="3814461"/>
            <a:ext cx="472356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동해안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초식동물에 의한 </a:t>
            </a:r>
            <a:r>
              <a:rPr lang="ko-KR" altLang="en-US" sz="24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과도한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섭식활동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주요 원인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서해안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연안개발로 인한 </a:t>
            </a:r>
            <a:r>
              <a:rPr lang="ko-KR" altLang="en-US" sz="24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오염물질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주요 원인</a:t>
            </a:r>
          </a:p>
          <a:p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남해안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원인이 다양하고 </a:t>
            </a:r>
            <a:r>
              <a:rPr lang="ko-KR" altLang="en-US" sz="24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복합적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나타남</a:t>
            </a:r>
          </a:p>
          <a:p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제주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육상에서 배출되는 </a:t>
            </a:r>
            <a:r>
              <a:rPr lang="ko-KR" altLang="en-US" sz="24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오염수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인한 수질 악화가 주요 원인 </a:t>
            </a: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D9BBC01F-FE76-F084-F606-E6DA99420BAD}"/>
              </a:ext>
            </a:extLst>
          </p:cNvPr>
          <p:cNvSpPr txBox="1"/>
          <p:nvPr/>
        </p:nvSpPr>
        <p:spPr>
          <a:xfrm>
            <a:off x="1005552" y="2296630"/>
            <a:ext cx="722404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해역별</a:t>
            </a:r>
            <a:r>
              <a:rPr lang="ko-KR" altLang="en-US" sz="36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 </a:t>
            </a:r>
            <a:r>
              <a:rPr lang="ko-KR" altLang="en-US" sz="3600" kern="0" spc="-100" dirty="0" err="1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갯녹음</a:t>
            </a:r>
            <a:r>
              <a:rPr lang="ko-KR" altLang="en-US" sz="3600" kern="0" spc="-100" dirty="0">
                <a:solidFill>
                  <a:srgbClr val="1735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RoundOTF ExtraBold" pitchFamily="34" charset="0"/>
              </a:rPr>
              <a:t> 현황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90" name="그림 1089" descr="나무이(가) 표시된 사진&#10;&#10;자동 생성된 설명">
            <a:extLst>
              <a:ext uri="{FF2B5EF4-FFF2-40B4-BE49-F238E27FC236}">
                <a16:creationId xmlns:a16="http://schemas.microsoft.com/office/drawing/2014/main" id="{403E0A49-4A11-FF87-1F4E-6F50D9C07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694897"/>
            <a:ext cx="4778426" cy="810620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D1AD33-57F7-A4C1-27FF-EFEB9A0DE7ED}"/>
              </a:ext>
            </a:extLst>
          </p:cNvPr>
          <p:cNvGrpSpPr/>
          <p:nvPr/>
        </p:nvGrpSpPr>
        <p:grpSpPr>
          <a:xfrm>
            <a:off x="6736269" y="2140951"/>
            <a:ext cx="2788731" cy="2773949"/>
            <a:chOff x="1057869" y="4515200"/>
            <a:chExt cx="3760142" cy="3740212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E35E0AAC-3457-1582-42F2-21B643CF6F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9871226"/>
                </p:ext>
              </p:extLst>
            </p:nvPr>
          </p:nvGraphicFramePr>
          <p:xfrm>
            <a:off x="1057869" y="5287896"/>
            <a:ext cx="3760142" cy="29675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B108D6-AE37-2A33-6A57-96D3609C428A}"/>
                </a:ext>
              </a:extLst>
            </p:cNvPr>
            <p:cNvSpPr txBox="1"/>
            <p:nvPr/>
          </p:nvSpPr>
          <p:spPr>
            <a:xfrm>
              <a:off x="2873876" y="4515200"/>
              <a:ext cx="1161095" cy="954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진행률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9.2%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28E46B-1DC9-C539-77E0-510E48611B01}"/>
                </a:ext>
              </a:extLst>
            </p:cNvPr>
            <p:cNvSpPr txBox="1"/>
            <p:nvPr/>
          </p:nvSpPr>
          <p:spPr>
            <a:xfrm>
              <a:off x="2426555" y="6439663"/>
              <a:ext cx="1022767" cy="663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서해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A8F9F07-2A59-0607-5AE2-1A848ED1601A}"/>
              </a:ext>
            </a:extLst>
          </p:cNvPr>
          <p:cNvGrpSpPr/>
          <p:nvPr/>
        </p:nvGrpSpPr>
        <p:grpSpPr>
          <a:xfrm>
            <a:off x="13764044" y="1225296"/>
            <a:ext cx="3218298" cy="2142668"/>
            <a:chOff x="1057869" y="5287895"/>
            <a:chExt cx="4796302" cy="2967517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1FC0F6CF-2973-CD0A-4005-1861BF9A0C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24726042"/>
                </p:ext>
              </p:extLst>
            </p:nvPr>
          </p:nvGraphicFramePr>
          <p:xfrm>
            <a:off x="1057869" y="5287895"/>
            <a:ext cx="3760142" cy="29675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2B6ED8-D559-FC5A-463B-A80397B85AB5}"/>
                </a:ext>
              </a:extLst>
            </p:cNvPr>
            <p:cNvSpPr txBox="1"/>
            <p:nvPr/>
          </p:nvSpPr>
          <p:spPr>
            <a:xfrm>
              <a:off x="4422688" y="6281454"/>
              <a:ext cx="1431483" cy="98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진행률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48.3%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C2AD9-6CB5-8C9E-AFA3-DFB57014FE0B}"/>
                </a:ext>
              </a:extLst>
            </p:cNvPr>
            <p:cNvSpPr txBox="1"/>
            <p:nvPr/>
          </p:nvSpPr>
          <p:spPr>
            <a:xfrm>
              <a:off x="2372703" y="6430645"/>
              <a:ext cx="1130471" cy="682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동해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E758CF-7FA0-3775-76EC-D0A6A5140CC0}"/>
              </a:ext>
            </a:extLst>
          </p:cNvPr>
          <p:cNvGrpSpPr/>
          <p:nvPr/>
        </p:nvGrpSpPr>
        <p:grpSpPr>
          <a:xfrm>
            <a:off x="13366162" y="5488249"/>
            <a:ext cx="2811595" cy="2701381"/>
            <a:chOff x="1057869" y="4642666"/>
            <a:chExt cx="3760143" cy="3612744"/>
          </a:xfrm>
          <a:solidFill>
            <a:schemeClr val="bg1"/>
          </a:solidFill>
        </p:grpSpPr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DED27C59-1C34-5FB6-E6AC-8AECF9EFECD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25078307"/>
                </p:ext>
              </p:extLst>
            </p:nvPr>
          </p:nvGraphicFramePr>
          <p:xfrm>
            <a:off x="1057869" y="5287893"/>
            <a:ext cx="3760143" cy="29675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577B51-85B9-A0D6-32D0-927292080505}"/>
                </a:ext>
              </a:extLst>
            </p:cNvPr>
            <p:cNvSpPr txBox="1"/>
            <p:nvPr/>
          </p:nvSpPr>
          <p:spPr>
            <a:xfrm>
              <a:off x="3326661" y="4642666"/>
              <a:ext cx="1284569" cy="94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진행률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12.6%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5DFEC-3FD0-D31E-918B-99C8198CF0D1}"/>
                </a:ext>
              </a:extLst>
            </p:cNvPr>
            <p:cNvSpPr txBox="1"/>
            <p:nvPr/>
          </p:nvSpPr>
          <p:spPr>
            <a:xfrm>
              <a:off x="2430714" y="6435762"/>
              <a:ext cx="1014450" cy="658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남해</a:t>
              </a:r>
            </a:p>
          </p:txBody>
        </p:sp>
      </p:grpSp>
      <p:grpSp>
        <p:nvGrpSpPr>
          <p:cNvPr id="1092" name="그룹 1091">
            <a:extLst>
              <a:ext uri="{FF2B5EF4-FFF2-40B4-BE49-F238E27FC236}">
                <a16:creationId xmlns:a16="http://schemas.microsoft.com/office/drawing/2014/main" id="{854F2038-4445-120A-5B6F-1F3276AD5325}"/>
              </a:ext>
            </a:extLst>
          </p:cNvPr>
          <p:cNvGrpSpPr/>
          <p:nvPr/>
        </p:nvGrpSpPr>
        <p:grpSpPr>
          <a:xfrm>
            <a:off x="6632868" y="6727242"/>
            <a:ext cx="2663532" cy="2607258"/>
            <a:chOff x="6480468" y="6579004"/>
            <a:chExt cx="2663532" cy="260725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50A7E40-9892-444A-7720-1F5B9048B4AA}"/>
                </a:ext>
              </a:extLst>
            </p:cNvPr>
            <p:cNvGrpSpPr/>
            <p:nvPr/>
          </p:nvGrpSpPr>
          <p:grpSpPr>
            <a:xfrm>
              <a:off x="6480468" y="7084194"/>
              <a:ext cx="2663532" cy="2102068"/>
              <a:chOff x="1057869" y="5287895"/>
              <a:chExt cx="3760142" cy="2967517"/>
            </a:xfrm>
          </p:grpSpPr>
          <p:graphicFrame>
            <p:nvGraphicFramePr>
              <p:cNvPr id="28" name="차트 27">
                <a:extLst>
                  <a:ext uri="{FF2B5EF4-FFF2-40B4-BE49-F238E27FC236}">
                    <a16:creationId xmlns:a16="http://schemas.microsoft.com/office/drawing/2014/main" id="{9198B350-C1A0-E075-9FCC-887C72067C7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81795124"/>
                  </p:ext>
                </p:extLst>
              </p:nvPr>
            </p:nvGraphicFramePr>
            <p:xfrm>
              <a:off x="1057869" y="5287895"/>
              <a:ext cx="3760142" cy="296751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95365118-AF05-279A-CD63-23109436A879}"/>
                  </a:ext>
                </a:extLst>
              </p:cNvPr>
              <p:cNvSpPr txBox="1"/>
              <p:nvPr/>
            </p:nvSpPr>
            <p:spPr>
              <a:xfrm>
                <a:off x="2414212" y="6456959"/>
                <a:ext cx="969487" cy="629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제주</a:t>
                </a:r>
              </a:p>
            </p:txBody>
          </p:sp>
        </p:grp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F7DAA084-18A6-64D5-BD4F-3A142F4BA9F1}"/>
                </a:ext>
              </a:extLst>
            </p:cNvPr>
            <p:cNvSpPr txBox="1"/>
            <p:nvPr/>
          </p:nvSpPr>
          <p:spPr>
            <a:xfrm>
              <a:off x="8001595" y="6579004"/>
              <a:ext cx="8483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진행률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35%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A97731CF-BDEB-A635-4E0E-E4C586724C7C}"/>
              </a:ext>
            </a:extLst>
          </p:cNvPr>
          <p:cNvGrpSpPr/>
          <p:nvPr/>
        </p:nvGrpSpPr>
        <p:grpSpPr>
          <a:xfrm>
            <a:off x="9906000" y="3086100"/>
            <a:ext cx="3822467" cy="3016702"/>
            <a:chOff x="1057869" y="5287896"/>
            <a:chExt cx="3760142" cy="2967516"/>
          </a:xfrm>
        </p:grpSpPr>
        <p:graphicFrame>
          <p:nvGraphicFramePr>
            <p:cNvPr id="1089" name="차트 1088">
              <a:extLst>
                <a:ext uri="{FF2B5EF4-FFF2-40B4-BE49-F238E27FC236}">
                  <a16:creationId xmlns:a16="http://schemas.microsoft.com/office/drawing/2014/main" id="{2AEBCA56-357A-6E82-DBF5-3D4A0B94105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61056364"/>
                </p:ext>
              </p:extLst>
            </p:nvPr>
          </p:nvGraphicFramePr>
          <p:xfrm>
            <a:off x="1057869" y="5287896"/>
            <a:ext cx="3760142" cy="29675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FC583B81-8127-6D1F-7E50-1D02E1887711}"/>
                </a:ext>
              </a:extLst>
            </p:cNvPr>
            <p:cNvSpPr txBox="1"/>
            <p:nvPr/>
          </p:nvSpPr>
          <p:spPr>
            <a:xfrm>
              <a:off x="1928055" y="6417606"/>
              <a:ext cx="2019770" cy="1022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전국 진행률</a:t>
              </a:r>
              <a:endParaRPr lang="en-US" altLang="ko-KR" sz="2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36.1%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Object 49">
            <a:extLst>
              <a:ext uri="{FF2B5EF4-FFF2-40B4-BE49-F238E27FC236}">
                <a16:creationId xmlns:a16="http://schemas.microsoft.com/office/drawing/2014/main" id="{4A94F820-E5B0-8E7D-5F37-F5C2C173D0E0}"/>
              </a:ext>
            </a:extLst>
          </p:cNvPr>
          <p:cNvSpPr txBox="1"/>
          <p:nvPr/>
        </p:nvSpPr>
        <p:spPr>
          <a:xfrm>
            <a:off x="12792154" y="8861548"/>
            <a:ext cx="4190188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한국수산자원공단</a:t>
            </a:r>
            <a:endPara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0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</TotalTime>
  <Words>2660</Words>
  <Application>Microsoft Office PowerPoint</Application>
  <PresentationFormat>사용자 지정</PresentationFormat>
  <Paragraphs>544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1" baseType="lpstr">
      <vt:lpstr>netmarble Light</vt:lpstr>
      <vt:lpstr>Sandoll 국대떡볶이 02 Bold</vt:lpstr>
      <vt:lpstr>배달의민족 주아</vt:lpstr>
      <vt:lpstr>Cambria Math</vt:lpstr>
      <vt:lpstr>NanumSquareRoundOTF Bold</vt:lpstr>
      <vt:lpstr>나눔스퀘어 ExtraBold</vt:lpstr>
      <vt:lpstr>나눔스퀘어_ac Bold</vt:lpstr>
      <vt:lpstr>netmarble Bold</vt:lpstr>
      <vt:lpstr>나눔스퀘어_ac ExtraBold</vt:lpstr>
      <vt:lpstr>210 연필스케치 R</vt:lpstr>
      <vt:lpstr>Calibri</vt:lpstr>
      <vt:lpstr>Arial</vt:lpstr>
      <vt:lpstr>나눔스퀘어_ac</vt:lpstr>
      <vt:lpstr>나눔바른고딕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수현</cp:lastModifiedBy>
  <cp:revision>551</cp:revision>
  <dcterms:created xsi:type="dcterms:W3CDTF">2022-08-22T13:10:30Z</dcterms:created>
  <dcterms:modified xsi:type="dcterms:W3CDTF">2022-09-02T04:20:16Z</dcterms:modified>
</cp:coreProperties>
</file>